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8.xml" ContentType="application/vnd.openxmlformats-officedocument.presentationml.tags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notesSlides/notesSlide14.xml" ContentType="application/vnd.openxmlformats-officedocument.presentationml.notesSlide+xml"/>
  <Override PartName="/ppt/tags/tag10.xml" ContentType="application/vnd.openxmlformats-officedocument.presentationml.tags+xml"/>
  <Override PartName="/ppt/notesSlides/notesSlide15.xml" ContentType="application/vnd.openxmlformats-officedocument.presentationml.notesSlide+xml"/>
  <Override PartName="/ppt/tags/tag11.xml" ContentType="application/vnd.openxmlformats-officedocument.presentationml.tags+xml"/>
  <Override PartName="/ppt/notesSlides/notesSlide16.xml" ContentType="application/vnd.openxmlformats-officedocument.presentationml.notesSlide+xml"/>
  <Override PartName="/ppt/tags/tag12.xml" ContentType="application/vnd.openxmlformats-officedocument.presentationml.tags+xml"/>
  <Override PartName="/ppt/notesSlides/notesSlide17.xml" ContentType="application/vnd.openxmlformats-officedocument.presentationml.notesSlide+xml"/>
  <Override PartName="/ppt/tags/tag13.xml" ContentType="application/vnd.openxmlformats-officedocument.presentationml.tags+xml"/>
  <Override PartName="/ppt/notesSlides/notesSlide18.xml" ContentType="application/vnd.openxmlformats-officedocument.presentationml.notesSlide+xml"/>
  <Override PartName="/ppt/tags/tag14.xml" ContentType="application/vnd.openxmlformats-officedocument.presentationml.tags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70" r:id="rId2"/>
    <p:sldId id="262" r:id="rId3"/>
    <p:sldId id="310" r:id="rId4"/>
    <p:sldId id="542" r:id="rId5"/>
    <p:sldId id="545" r:id="rId6"/>
    <p:sldId id="543" r:id="rId7"/>
    <p:sldId id="544" r:id="rId8"/>
    <p:sldId id="558" r:id="rId9"/>
    <p:sldId id="559" r:id="rId10"/>
    <p:sldId id="539" r:id="rId11"/>
    <p:sldId id="332" r:id="rId12"/>
    <p:sldId id="495" r:id="rId13"/>
    <p:sldId id="496" r:id="rId14"/>
    <p:sldId id="497" r:id="rId15"/>
    <p:sldId id="560" r:id="rId16"/>
    <p:sldId id="561" r:id="rId17"/>
    <p:sldId id="562" r:id="rId18"/>
    <p:sldId id="563" r:id="rId19"/>
    <p:sldId id="565" r:id="rId20"/>
    <p:sldId id="566" r:id="rId21"/>
    <p:sldId id="567" r:id="rId22"/>
    <p:sldId id="293" r:id="rId23"/>
    <p:sldId id="30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012456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3" autoAdjust="0"/>
    <p:restoredTop sz="64790" autoAdjust="0"/>
  </p:normalViewPr>
  <p:slideViewPr>
    <p:cSldViewPr>
      <p:cViewPr varScale="1">
        <p:scale>
          <a:sx n="85" d="100"/>
          <a:sy n="85" d="100"/>
        </p:scale>
        <p:origin x="1380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04A96A35-6749-4B30-B59B-8C6B5828FEBF}"/>
    <pc:docChg chg="delSld modSld">
      <pc:chgData name="Rob Sewell" userId="c802df42025d5e1f" providerId="LiveId" clId="{04A96A35-6749-4B30-B59B-8C6B5828FEBF}" dt="2018-06-13T08:23:28.763" v="3" actId="1076"/>
      <pc:docMkLst>
        <pc:docMk/>
      </pc:docMkLst>
      <pc:sldChg chg="modSp">
        <pc:chgData name="Rob Sewell" userId="c802df42025d5e1f" providerId="LiveId" clId="{04A96A35-6749-4B30-B59B-8C6B5828FEBF}" dt="2018-06-13T08:23:28.763" v="3" actId="1076"/>
        <pc:sldMkLst>
          <pc:docMk/>
          <pc:sldMk cId="603904566" sldId="566"/>
        </pc:sldMkLst>
        <pc:spChg chg="mod">
          <ac:chgData name="Rob Sewell" userId="c802df42025d5e1f" providerId="LiveId" clId="{04A96A35-6749-4B30-B59B-8C6B5828FEBF}" dt="2018-06-13T08:23:28.763" v="3" actId="1076"/>
          <ac:spMkLst>
            <pc:docMk/>
            <pc:sldMk cId="603904566" sldId="566"/>
            <ac:spMk id="5" creationId="{91C53B81-BAA7-4FA7-B2B6-5DEEE518CC97}"/>
          </ac:spMkLst>
        </pc:spChg>
      </pc:sldChg>
    </pc:docChg>
  </pc:docChgLst>
  <pc:docChgLst>
    <pc:chgData name="Rob Sewell" userId="c802df42025d5e1f" providerId="LiveId" clId="{F0B88694-D5F8-4F9C-A97F-860911168526}"/>
    <pc:docChg chg="custSel modSld">
      <pc:chgData name="Rob Sewell" userId="c802df42025d5e1f" providerId="LiveId" clId="{F0B88694-D5F8-4F9C-A97F-860911168526}" dt="2018-05-20T12:55:44.167" v="1" actId="478"/>
      <pc:docMkLst>
        <pc:docMk/>
      </pc:docMkLst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6/13/2018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jpe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6/13/2018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https://</a:t>
            </a:r>
            <a:r>
              <a:rPr lang="en-AU" dirty="0" err="1"/>
              <a:t>www.youtube.com</a:t>
            </a:r>
            <a:r>
              <a:rPr lang="en-AU" dirty="0"/>
              <a:t>/</a:t>
            </a:r>
            <a:r>
              <a:rPr lang="en-AU" dirty="0" err="1"/>
              <a:t>watch?v</a:t>
            </a:r>
            <a:r>
              <a:rPr lang="en-AU" dirty="0"/>
              <a:t>=lNCR5yLSwi0  -- 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your 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Powershell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Pester and 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PSScriptAnalyzer</a:t>
            </a: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“Untested Code is Broken Code”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Infrastructure Testing with Pester - https://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www.youtube.com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watch?v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=zSEK74_fsLw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Pester is a unit-testing framework for PowerShell, and perhaps the first open-source software product that ships with Windows itself!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Author Adam Bertram will walk you through the Pester philosophy, syntax, and numerous real-world examples in this "Agile-published" book.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Pester Book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leanpub.com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creatinghtmlreportsinwindowspowershell</a:t>
            </a: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leanpub.com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powershell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-scripting-toolmaking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leanpub.com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pesterbook</a:t>
            </a: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2833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289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85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946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235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59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4888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1736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2947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8199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243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75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24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555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13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013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740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65AC4-17B0-4E19-8496-B264E70A18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97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+mn-lt"/>
              </a:rPr>
              <a:t>Basically, we all share similar checklists and mostly just the server names and RPO/RTO/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4292E"/>
                </a:solidFill>
                <a:effectLst/>
                <a:latin typeface="+mn-lt"/>
              </a:rPr>
              <a:t>etc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+mn-lt"/>
              </a:rPr>
              <a:t> change.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DE6872-B327-4DE0-801B-AA3C105FBA3C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0368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810" y="1905000"/>
            <a:ext cx="9146381" cy="2667000"/>
          </a:xfrm>
        </p:spPr>
        <p:txBody>
          <a:bodyPr>
            <a:noAutofit/>
          </a:bodyPr>
          <a:lstStyle>
            <a:lvl1pPr>
              <a:defRPr sz="405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810" y="5105400"/>
            <a:ext cx="9146381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9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9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9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468003">
              <a:defRPr/>
            </a:lvl6pPr>
            <a:lvl7pPr marL="1468003">
              <a:defRPr/>
            </a:lvl7pPr>
            <a:lvl8pPr marL="1468003">
              <a:defRPr/>
            </a:lvl8pPr>
            <a:lvl9pPr marL="1468003"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4311" y="274641"/>
            <a:ext cx="1371957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7045" y="3472591"/>
            <a:ext cx="6492240" cy="64025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171" y="277815"/>
            <a:ext cx="9146383" cy="5898573"/>
          </a:xfrm>
        </p:spPr>
        <p:txBody>
          <a:bodyPr vert="eaVert"/>
          <a:lstStyle>
            <a:lvl5pPr>
              <a:defRPr/>
            </a:lvl5pPr>
            <a:lvl6pPr marL="946656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ation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911425" y="1412778"/>
            <a:ext cx="10363200" cy="930027"/>
          </a:xfrm>
          <a:prstGeom prst="rect">
            <a:avLst/>
          </a:prstGeom>
        </p:spPr>
        <p:txBody>
          <a:bodyPr anchor="ctr"/>
          <a:lstStyle>
            <a:lvl1pPr algn="ctr">
              <a:defRPr sz="3301" b="1" cap="none" baseline="0">
                <a:solidFill>
                  <a:schemeClr val="bg1"/>
                </a:solidFill>
                <a:effectLst>
                  <a:outerShdw blurRad="38100" dist="50800" dir="5400000" algn="t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Black" panose="02000000000000000000" pitchFamily="2" charset="0"/>
              </a:defRPr>
            </a:lvl1pPr>
          </a:lstStyle>
          <a:p>
            <a:r>
              <a:rPr lang="de-DE" dirty="0" err="1"/>
              <a:t>Presentation</a:t>
            </a:r>
            <a:r>
              <a:rPr lang="de-DE" dirty="0"/>
              <a:t> Title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899254" y="6093299"/>
            <a:ext cx="6156853" cy="564083"/>
          </a:xfrm>
        </p:spPr>
        <p:txBody>
          <a:bodyPr anchor="t"/>
          <a:lstStyle>
            <a:lvl1pPr marL="0" indent="0" algn="l">
              <a:buNone/>
              <a:defRPr sz="1500" i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buntu Mono" panose="020B0509030602030204" pitchFamily="49" charset="0"/>
                <a:ea typeface="Roboto Condensed" panose="02000000000000000000" pitchFamily="2" charset="0"/>
              </a:defRPr>
            </a:lvl1pPr>
            <a:lvl2pPr marL="342991" indent="0">
              <a:buNone/>
              <a:defRPr sz="1350"/>
            </a:lvl2pPr>
            <a:lvl3pPr marL="685983" indent="0">
              <a:buNone/>
              <a:defRPr sz="1200"/>
            </a:lvl3pPr>
            <a:lvl4pPr marL="1028974" indent="0">
              <a:buNone/>
              <a:defRPr sz="1050"/>
            </a:lvl4pPr>
            <a:lvl5pPr marL="1371966" indent="0">
              <a:buNone/>
              <a:defRPr sz="1050"/>
            </a:lvl5pPr>
            <a:lvl6pPr marL="1714957" indent="0">
              <a:buNone/>
              <a:defRPr sz="1050"/>
            </a:lvl6pPr>
            <a:lvl7pPr marL="2057949" indent="0">
              <a:buNone/>
              <a:defRPr sz="1050"/>
            </a:lvl7pPr>
            <a:lvl8pPr marL="2400940" indent="0">
              <a:buNone/>
              <a:defRPr sz="1050"/>
            </a:lvl8pPr>
            <a:lvl9pPr marL="2743932" indent="0">
              <a:buNone/>
              <a:defRPr sz="1050"/>
            </a:lvl9pPr>
          </a:lstStyle>
          <a:p>
            <a:pPr lvl="0"/>
            <a:r>
              <a:rPr lang="de-DE" dirty="0" err="1"/>
              <a:t>Presenter</a:t>
            </a:r>
            <a:r>
              <a:rPr lang="de-DE" dirty="0"/>
              <a:t> Name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5" y="2781300"/>
            <a:ext cx="10363200" cy="935038"/>
          </a:xfrm>
        </p:spPr>
        <p:txBody>
          <a:bodyPr/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1333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512500" y="2769555"/>
            <a:ext cx="592754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r">
              <a:defRPr lang="en-US" sz="5400" b="0" i="0" dirty="0">
                <a:solidFill>
                  <a:schemeClr val="tx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 dirty="0"/>
              <a:t>Session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11595" y="3707591"/>
            <a:ext cx="5928451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r">
              <a:defRPr lang="en-US" sz="2400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/>
              <a:t>Subtitle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4BD43-319B-47C0-A64C-F1000BBD402E}"/>
              </a:ext>
            </a:extLst>
          </p:cNvPr>
          <p:cNvSpPr/>
          <p:nvPr userDrawn="1"/>
        </p:nvSpPr>
        <p:spPr>
          <a:xfrm>
            <a:off x="8278624" y="0"/>
            <a:ext cx="3913376" cy="6858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bg2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31826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603252" y="2745636"/>
            <a:ext cx="10989733" cy="3304533"/>
          </a:xfrm>
        </p:spPr>
        <p:txBody>
          <a:bodyPr>
            <a:noAutofit/>
          </a:bodyPr>
          <a:lstStyle>
            <a:lvl1pPr marL="231779" marR="0" indent="-231779" algn="l" defTabSz="91441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1800">
                <a:solidFill>
                  <a:srgbClr val="58585A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603252" y="1645604"/>
            <a:ext cx="10989733" cy="572792"/>
          </a:xfrm>
        </p:spPr>
        <p:txBody>
          <a:bodyPr>
            <a:noAutofit/>
          </a:bodyPr>
          <a:lstStyle>
            <a:lvl1pPr marL="0" marR="0" indent="0" algn="l" defTabSz="91441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000">
                <a:solidFill>
                  <a:schemeClr val="accent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321176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601944" y="2368759"/>
            <a:ext cx="4907376" cy="520700"/>
          </a:xfrm>
        </p:spPr>
        <p:txBody>
          <a:bodyPr anchor="b">
            <a:normAutofit/>
          </a:bodyPr>
          <a:lstStyle>
            <a:lvl1pPr marL="0" indent="0" algn="l" defTabSz="914415" rtl="0" eaLnBrk="1" latinLnBrk="0" hangingPunct="1">
              <a:buNone/>
              <a:defRPr lang="en-US" sz="1400" kern="1200" baseline="0" dirty="0" smtClean="0">
                <a:solidFill>
                  <a:schemeClr val="accent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675024" y="2368759"/>
            <a:ext cx="4907376" cy="520700"/>
          </a:xfrm>
        </p:spPr>
        <p:txBody>
          <a:bodyPr anchor="b">
            <a:normAutofit/>
          </a:bodyPr>
          <a:lstStyle>
            <a:lvl1pPr marL="0" indent="0" algn="l" defTabSz="914415" rtl="0" eaLnBrk="1" latinLnBrk="0" hangingPunct="1">
              <a:buNone/>
              <a:defRPr lang="en-US" sz="1400" kern="1200" baseline="0" dirty="0" smtClean="0">
                <a:solidFill>
                  <a:schemeClr val="accent1"/>
                </a:solidFill>
                <a:latin typeface="+mn-lt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601943" y="2928599"/>
            <a:ext cx="4907376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1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675023" y="2928599"/>
            <a:ext cx="4907376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2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91441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0674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11590">
              <a:defRPr/>
            </a:lvl2pPr>
            <a:lvl3pPr marL="583085">
              <a:defRPr/>
            </a:lvl3pPr>
            <a:lvl4pPr marL="754581">
              <a:defRPr/>
            </a:lvl4pPr>
            <a:lvl5pPr marL="926077">
              <a:defRPr/>
            </a:lvl5pPr>
            <a:lvl6pPr marL="1097573">
              <a:defRPr baseline="0"/>
            </a:lvl6pPr>
            <a:lvl7pPr marL="1269068">
              <a:defRPr baseline="0"/>
            </a:lvl7pPr>
            <a:lvl8pPr marL="1440564">
              <a:defRPr baseline="0"/>
            </a:lvl8pPr>
            <a:lvl9pPr marL="1612060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1905000"/>
            <a:ext cx="9146381" cy="2667000"/>
          </a:xfrm>
        </p:spPr>
        <p:txBody>
          <a:bodyPr anchor="b">
            <a:noAutofit/>
          </a:bodyPr>
          <a:lstStyle>
            <a:lvl1pPr algn="l">
              <a:defRPr sz="3301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5102527"/>
            <a:ext cx="9146381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91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9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97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9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9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9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9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9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810" y="1905000"/>
            <a:ext cx="4420751" cy="4267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 marL="1468003">
              <a:defRPr sz="1200"/>
            </a:lvl6pPr>
            <a:lvl7pPr marL="1468003">
              <a:defRPr sz="1200" baseline="0"/>
            </a:lvl7pPr>
            <a:lvl8pPr marL="1468003">
              <a:defRPr sz="1200" baseline="0"/>
            </a:lvl8pPr>
            <a:lvl9pPr marL="1468003">
              <a:defRPr sz="12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43" y="1905000"/>
            <a:ext cx="4420749" cy="4267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 marL="1468003">
              <a:defRPr sz="1200"/>
            </a:lvl6pPr>
            <a:lvl7pPr marL="1468003">
              <a:defRPr sz="1200"/>
            </a:lvl7pPr>
            <a:lvl8pPr marL="1468003">
              <a:defRPr sz="1200" baseline="0"/>
            </a:lvl8pPr>
            <a:lvl9pPr marL="1468003">
              <a:defRPr sz="12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1905000"/>
            <a:ext cx="4417703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0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810" y="2819401"/>
            <a:ext cx="4417703" cy="335280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 marL="1468003">
              <a:defRPr sz="1200"/>
            </a:lvl6pPr>
            <a:lvl7pPr marL="1468003">
              <a:defRPr sz="1200" baseline="0"/>
            </a:lvl7pPr>
            <a:lvl8pPr marL="1468003">
              <a:defRPr sz="1200" baseline="0"/>
            </a:lvl8pPr>
            <a:lvl9pPr marL="1468003">
              <a:defRPr sz="12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1489" y="1905000"/>
            <a:ext cx="4417703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0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1489" y="2819401"/>
            <a:ext cx="4417703" cy="335280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 marL="1468003">
              <a:defRPr sz="1200"/>
            </a:lvl5pPr>
            <a:lvl6pPr marL="1468003">
              <a:defRPr sz="1200"/>
            </a:lvl6pPr>
            <a:lvl7pPr marL="1468003">
              <a:defRPr sz="1200"/>
            </a:lvl7pPr>
            <a:lvl8pPr marL="1468003">
              <a:defRPr sz="1200"/>
            </a:lvl8pPr>
            <a:lvl9pPr marL="1468003"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811" y="1514475"/>
            <a:ext cx="10572328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sz="1350"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anchor="b">
            <a:noAutofit/>
          </a:bodyPr>
          <a:lstStyle>
            <a:lvl1pPr algn="l">
              <a:defRPr sz="2401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809" y="3429000"/>
            <a:ext cx="2743915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342991" indent="0">
              <a:buNone/>
              <a:defRPr sz="900"/>
            </a:lvl2pPr>
            <a:lvl3pPr marL="685983" indent="0">
              <a:buNone/>
              <a:defRPr sz="750"/>
            </a:lvl3pPr>
            <a:lvl4pPr marL="1028974" indent="0">
              <a:buNone/>
              <a:defRPr sz="675"/>
            </a:lvl4pPr>
            <a:lvl5pPr marL="1371966" indent="0">
              <a:buNone/>
              <a:defRPr sz="675"/>
            </a:lvl5pPr>
            <a:lvl6pPr marL="1714957" indent="0">
              <a:buNone/>
              <a:defRPr sz="675"/>
            </a:lvl6pPr>
            <a:lvl7pPr marL="2057949" indent="0">
              <a:buNone/>
              <a:defRPr sz="675"/>
            </a:lvl7pPr>
            <a:lvl8pPr marL="2400940" indent="0">
              <a:buNone/>
              <a:defRPr sz="675"/>
            </a:lvl8pPr>
            <a:lvl9pPr marL="2743932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1248" y="1905000"/>
            <a:ext cx="5670757" cy="4038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 baseline="0"/>
            </a:lvl7pPr>
            <a:lvl8pPr>
              <a:defRPr sz="1200" baseline="0"/>
            </a:lvl8pPr>
            <a:lvl9pPr>
              <a:defRPr sz="12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8989" y="1630823"/>
            <a:ext cx="6292667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anchor="b">
            <a:noAutofit/>
          </a:bodyPr>
          <a:lstStyle>
            <a:lvl1pPr algn="l">
              <a:defRPr sz="2401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6292" y="1884311"/>
            <a:ext cx="5670757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1800"/>
            </a:lvl1pPr>
            <a:lvl2pPr marL="342991" indent="0">
              <a:buNone/>
              <a:defRPr sz="2101"/>
            </a:lvl2pPr>
            <a:lvl3pPr marL="685983" indent="0">
              <a:buNone/>
              <a:defRPr sz="1800"/>
            </a:lvl3pPr>
            <a:lvl4pPr marL="1028974" indent="0">
              <a:buNone/>
              <a:defRPr sz="1500"/>
            </a:lvl4pPr>
            <a:lvl5pPr marL="1371966" indent="0">
              <a:buNone/>
              <a:defRPr sz="1500"/>
            </a:lvl5pPr>
            <a:lvl6pPr marL="1714957" indent="0">
              <a:buNone/>
              <a:defRPr sz="1500"/>
            </a:lvl6pPr>
            <a:lvl7pPr marL="2057949" indent="0">
              <a:buNone/>
              <a:defRPr sz="1500"/>
            </a:lvl7pPr>
            <a:lvl8pPr marL="2400940" indent="0">
              <a:buNone/>
              <a:defRPr sz="1500"/>
            </a:lvl8pPr>
            <a:lvl9pPr marL="27439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877" y="1630823"/>
            <a:ext cx="6292667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sz="135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8019" y="3411748"/>
            <a:ext cx="2743915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342991" indent="0">
              <a:buNone/>
              <a:defRPr sz="900"/>
            </a:lvl2pPr>
            <a:lvl3pPr marL="685983" indent="0">
              <a:buNone/>
              <a:defRPr sz="750"/>
            </a:lvl3pPr>
            <a:lvl4pPr marL="1028974" indent="0">
              <a:buNone/>
              <a:defRPr sz="675"/>
            </a:lvl4pPr>
            <a:lvl5pPr marL="1371966" indent="0">
              <a:buNone/>
              <a:defRPr sz="675"/>
            </a:lvl5pPr>
            <a:lvl6pPr marL="1714957" indent="0">
              <a:buNone/>
              <a:defRPr sz="675"/>
            </a:lvl6pPr>
            <a:lvl7pPr marL="2057949" indent="0">
              <a:buNone/>
              <a:defRPr sz="675"/>
            </a:lvl7pPr>
            <a:lvl8pPr marL="2400940" indent="0">
              <a:buNone/>
              <a:defRPr sz="675"/>
            </a:lvl8pPr>
            <a:lvl9pPr marL="2743932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6/13/2018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1" y="1905000"/>
            <a:ext cx="9146381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810" y="6400801"/>
            <a:ext cx="6326247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7717" y="6400801"/>
            <a:ext cx="1244183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6/13/2018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983" rtl="0" eaLnBrk="1" latinLnBrk="0" hangingPunct="1">
        <a:lnSpc>
          <a:spcPct val="90000"/>
        </a:lnSpc>
        <a:spcBef>
          <a:spcPct val="0"/>
        </a:spcBef>
        <a:buNone/>
        <a:defRPr sz="2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95" indent="-205795" algn="l" defTabSz="685983" rtl="0" eaLnBrk="1" latinLnBrk="0" hangingPunct="1">
        <a:lnSpc>
          <a:spcPct val="90000"/>
        </a:lnSpc>
        <a:spcBef>
          <a:spcPts val="135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32169" indent="-205795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Consolas" pitchFamily="49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603665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Arial" pitchFamily="34" charset="0"/>
        <a:buChar char="▪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775161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Consolas" pitchFamily="49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46656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Arial" pitchFamily="34" charset="0"/>
        <a:buChar char="▪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118152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Consolas" pitchFamily="49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289648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Arial" pitchFamily="34" charset="0"/>
        <a:buChar char="▪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144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Consolas" pitchFamily="49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632639" indent="-171496" algn="l" defTabSz="685983" rtl="0" eaLnBrk="1" latinLnBrk="0" hangingPunct="1">
        <a:lnSpc>
          <a:spcPct val="90000"/>
        </a:lnSpc>
        <a:spcBef>
          <a:spcPts val="450"/>
        </a:spcBef>
        <a:buSzPct val="100000"/>
        <a:buFont typeface="Arial" pitchFamily="34" charset="0"/>
        <a:buChar char="▪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ser-images.githubusercontent.com/8278033/34322840-ed09114e-e832-11e7-9670-9baa686ade71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github.com/Pester/Pester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8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9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0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1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RLw-UC03Gwc?utm_source=unsplash&amp;utm_medium=referral&amp;utm_content=creditCopyText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unsplash.com/search/photos/checklist?utm_source=unsplash&amp;utm_medium=referral&amp;utm_content=creditCopyText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4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2314595" y="1970459"/>
            <a:ext cx="6911220" cy="701461"/>
          </a:xfrm>
        </p:spPr>
        <p:txBody>
          <a:bodyPr>
            <a:noAutofit/>
          </a:bodyPr>
          <a:lstStyle/>
          <a:p>
            <a:r>
              <a:rPr lang="en-GB" sz="4501" b="1" i="1" dirty="0">
                <a:solidFill>
                  <a:schemeClr val="tx2"/>
                </a:solidFill>
                <a:latin typeface="AppleStorm" panose="02000603000000000000" pitchFamily="50" charset="0"/>
                <a:ea typeface="Roboto Black" panose="02000000000000000000" pitchFamily="2" charset="0"/>
                <a:cs typeface="Arial" panose="020B0604020202020204" pitchFamily="34" charset="0"/>
              </a:rPr>
              <a:t>Reliable, Repeatable, Configurable &amp; Automated Validation with </a:t>
            </a:r>
          </a:p>
          <a:p>
            <a:r>
              <a:rPr lang="en-GB" sz="4501" b="1" i="1" dirty="0">
                <a:solidFill>
                  <a:schemeClr val="tx2"/>
                </a:solidFill>
                <a:latin typeface="AppleStorm" panose="02000603000000000000" pitchFamily="50" charset="0"/>
                <a:ea typeface="Roboto Black" panose="02000000000000000000" pitchFamily="2" charset="0"/>
                <a:cs typeface="Arial" panose="020B0604020202020204" pitchFamily="34" charset="0"/>
              </a:rPr>
              <a:t>PowerShell dbachecks</a:t>
            </a:r>
            <a:endParaRPr lang="de-DE" sz="450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062EEA-F345-4F1F-BE3B-4EF3A4587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8365" y="-183123"/>
            <a:ext cx="2344299" cy="23442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14CE991-C407-4AF1-AB75-E9F08241C4D6}"/>
              </a:ext>
            </a:extLst>
          </p:cNvPr>
          <p:cNvSpPr/>
          <p:nvPr/>
        </p:nvSpPr>
        <p:spPr>
          <a:xfrm>
            <a:off x="3287688" y="388861"/>
            <a:ext cx="60486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latin typeface="AppleStorm" panose="02000603000000000000" pitchFamily="50" charset="0"/>
              </a:rPr>
              <a:t>Chrissy LeMaire @cl netnerds.com</a:t>
            </a:r>
          </a:p>
          <a:p>
            <a:r>
              <a:rPr lang="de-DE" i="1" dirty="0">
                <a:latin typeface="AppleStorm" panose="02000603000000000000" pitchFamily="50" charset="0"/>
              </a:rPr>
              <a:t>Cláudio Silva @ClaudioESSilva claudioessilva.eu</a:t>
            </a:r>
          </a:p>
          <a:p>
            <a:r>
              <a:rPr lang="de-DE" sz="1600" i="1" dirty="0">
                <a:latin typeface="AppleStorm" panose="02000603000000000000" pitchFamily="50" charset="0"/>
              </a:rPr>
              <a:t>Rob Sewell @sqldbawithbeard sqldbawith</a:t>
            </a:r>
            <a:r>
              <a:rPr lang="de-DE" sz="1600" i="1" dirty="0">
                <a:solidFill>
                  <a:srgbClr val="FF0000"/>
                </a:solidFill>
                <a:latin typeface="AppleStorm" panose="02000603000000000000" pitchFamily="50" charset="0"/>
              </a:rPr>
              <a:t>A</a:t>
            </a:r>
            <a:r>
              <a:rPr lang="de-DE" sz="1600" i="1" dirty="0">
                <a:latin typeface="AppleStorm" panose="02000603000000000000" pitchFamily="50" charset="0"/>
              </a:rPr>
              <a:t>beard.com</a:t>
            </a:r>
          </a:p>
          <a:p>
            <a:endParaRPr lang="de-DE" i="1" dirty="0">
              <a:latin typeface="AppleStorm" panose="02000603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04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479376" y="1412776"/>
            <a:ext cx="11449272" cy="4824536"/>
          </a:xfrm>
        </p:spPr>
        <p:txBody>
          <a:bodyPr/>
          <a:lstStyle/>
          <a:p>
            <a:pPr lvl="0">
              <a:lnSpc>
                <a:spcPct val="120000"/>
              </a:lnSpc>
            </a:pPr>
            <a:r>
              <a:rPr lang="en-US" sz="32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Create redistributable, easily configurable Pester tests using industry leaders checklists</a:t>
            </a:r>
          </a:p>
          <a:p>
            <a:pPr lvl="0">
              <a:lnSpc>
                <a:spcPct val="120000"/>
              </a:lnSpc>
            </a:pPr>
            <a:r>
              <a:rPr lang="en-US" sz="32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Enable output to suit the requirements of different types of end users human and machine</a:t>
            </a:r>
          </a:p>
          <a:p>
            <a:pPr lvl="0">
              <a:lnSpc>
                <a:spcPct val="120000"/>
              </a:lnSpc>
            </a:pPr>
            <a:r>
              <a:rPr lang="en-US" sz="32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Capability to provide response/resolution ?</a:t>
            </a:r>
          </a:p>
          <a:p>
            <a:pPr lvl="0">
              <a:lnSpc>
                <a:spcPct val="120000"/>
              </a:lnSpc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951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Our Goal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2389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F8C76-9D5D-3941-9606-DF15277CF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951" b="1" i="1" dirty="0">
                <a:latin typeface="AppleStorm" panose="02000603000000000000" pitchFamily="50" charset="0"/>
              </a:rPr>
              <a:t>dbachecks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5B76864-D28B-AA42-81AF-53C7250701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368" y="2060848"/>
            <a:ext cx="11521280" cy="31455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91953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725770"/>
            <a:r>
              <a:rPr lang="en-US" altLang="en-US" sz="1905" b="1" i="1" dirty="0">
                <a:latin typeface="AppleStorm" panose="02000603000000000000" pitchFamily="50" charset="0"/>
                <a:hlinkClick r:id="rId3"/>
              </a:rPr>
              <a:t>  </a:t>
            </a:r>
            <a:endParaRPr lang="en-US" altLang="en-US" sz="1905" b="1" i="1" dirty="0">
              <a:latin typeface="AppleStorm" panose="02000603000000000000" pitchFamily="50" charset="0"/>
            </a:endParaRPr>
          </a:p>
          <a:p>
            <a:pPr defTabSz="725770"/>
            <a:r>
              <a:rPr lang="en-US" altLang="en-US" sz="3301" b="1" i="1" dirty="0">
                <a:latin typeface="AppleStorm" panose="02000603000000000000" pitchFamily="50" charset="0"/>
              </a:rPr>
              <a:t>dbachecks is a framework created by and for SQL Server pros who need to validate their environments. </a:t>
            </a:r>
          </a:p>
          <a:p>
            <a:pPr defTabSz="725770"/>
            <a:endParaRPr lang="en-US" altLang="en-US" sz="3301" b="1" i="1" dirty="0">
              <a:latin typeface="AppleStorm" panose="02000603000000000000" pitchFamily="50" charset="0"/>
            </a:endParaRPr>
          </a:p>
          <a:p>
            <a:pPr defTabSz="725770"/>
            <a:r>
              <a:rPr lang="en-US" altLang="en-US" sz="3301" b="1" i="1" dirty="0">
                <a:latin typeface="AppleStorm" panose="02000603000000000000" pitchFamily="50" charset="0"/>
              </a:rPr>
              <a:t>This open source module allows us to crowdsource our checklists using </a:t>
            </a:r>
            <a:r>
              <a:rPr lang="en-US" altLang="en-US" sz="3301" b="1" i="1" dirty="0">
                <a:latin typeface="AppleStorm" panose="02000603000000000000" pitchFamily="50" charset="0"/>
                <a:hlinkClick r:id="rId4"/>
              </a:rPr>
              <a:t>Pester</a:t>
            </a:r>
            <a:r>
              <a:rPr lang="en-US" altLang="en-US" sz="3301" b="1" i="1" dirty="0">
                <a:latin typeface="AppleStorm" panose="02000603000000000000" pitchFamily="50" charset="0"/>
              </a:rPr>
              <a:t> tests. </a:t>
            </a:r>
          </a:p>
          <a:p>
            <a:pPr defTabSz="725770"/>
            <a:endParaRPr lang="en-US" altLang="en-US" sz="1428" b="1" i="1" dirty="0">
              <a:latin typeface="AppleStorm" panose="02000603000000000000" pitchFamily="50" charset="0"/>
            </a:endParaRPr>
          </a:p>
        </p:txBody>
      </p:sp>
      <p:pic>
        <p:nvPicPr>
          <p:cNvPr id="25602" name="Picture 2" descr="https://user-images.githubusercontent.com/8278033/34322840-ed09114e-e832-11e7-9670-9baa686ade71.png">
            <a:hlinkClick r:id="rId3"/>
            <a:extLst>
              <a:ext uri="{FF2B5EF4-FFF2-40B4-BE49-F238E27FC236}">
                <a16:creationId xmlns:a16="http://schemas.microsoft.com/office/drawing/2014/main" id="{E792D71E-FCD1-D942-9AC0-F9245B4FF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7360" y="5366131"/>
            <a:ext cx="1895078" cy="1491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88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951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System Requirements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701924" y="1608039"/>
            <a:ext cx="3680532" cy="390525"/>
          </a:xfrm>
        </p:spPr>
        <p:txBody>
          <a:bodyPr>
            <a:noAutofit/>
          </a:bodyPr>
          <a:lstStyle/>
          <a:p>
            <a:r>
              <a:rPr lang="en-US" sz="4000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Minimum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7809546" y="1529504"/>
            <a:ext cx="3748382" cy="390525"/>
          </a:xfrm>
        </p:spPr>
        <p:txBody>
          <a:bodyPr>
            <a:noAutofit/>
          </a:bodyPr>
          <a:lstStyle/>
          <a:p>
            <a:r>
              <a:rPr lang="en-US" sz="4000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Recommended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17914" y="2189831"/>
            <a:ext cx="5344679" cy="3516117"/>
          </a:xfrm>
        </p:spPr>
        <p:txBody>
          <a:bodyPr>
            <a:normAutofit fontScale="85000" lnSpcReduction="20000"/>
          </a:bodyPr>
          <a:lstStyle/>
          <a:p>
            <a:pPr defTabSz="859550">
              <a:spcBef>
                <a:spcPts val="900"/>
              </a:spcBef>
              <a:defRPr sz="1879" b="1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Client</a:t>
            </a:r>
            <a:endParaRPr lang="en-US" sz="3500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PowerShell v4</a:t>
            </a:r>
            <a:b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</a:br>
            <a:endParaRPr lang="en-US" sz="3500" i="1" dirty="0">
              <a:solidFill>
                <a:schemeClr val="tx1"/>
              </a:solidFill>
              <a:latin typeface="AppleStorm" panose="02000603000000000000" pitchFamily="50" charset="0"/>
              <a:cs typeface="Segoe UI" panose="020B0502040204020203" pitchFamily="34" charset="0"/>
            </a:endParaRPr>
          </a:p>
          <a:p>
            <a:pPr defTabSz="859550">
              <a:spcBef>
                <a:spcPts val="900"/>
              </a:spcBef>
              <a:defRPr sz="1879" b="1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Modules</a:t>
            </a:r>
            <a:endParaRPr lang="en-US" sz="3500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dbatools</a:t>
            </a: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Pester</a:t>
            </a: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500" i="1" dirty="0" err="1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PSFramework</a:t>
            </a:r>
            <a:endParaRPr lang="en-US" sz="3500" i="1" dirty="0">
              <a:solidFill>
                <a:schemeClr val="tx1"/>
              </a:solidFill>
              <a:latin typeface="AppleStorm" panose="02000603000000000000" pitchFamily="50" charset="0"/>
              <a:cs typeface="Segoe UI" panose="020B0502040204020203" pitchFamily="34" charset="0"/>
            </a:endParaRP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endParaRPr lang="en-US" dirty="0">
              <a:solidFill>
                <a:srgbClr val="58585A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22330" indent="-322330" defTabSz="859550">
              <a:spcBef>
                <a:spcPts val="900"/>
              </a:spcBef>
              <a:defRPr sz="1879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endParaRPr lang="en-US" dirty="0">
              <a:solidFill>
                <a:srgbClr val="58585A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8040216" y="2189831"/>
            <a:ext cx="2748894" cy="1175942"/>
          </a:xfrm>
        </p:spPr>
        <p:txBody>
          <a:bodyPr>
            <a:noAutofit/>
          </a:bodyPr>
          <a:lstStyle/>
          <a:p>
            <a:pPr>
              <a:defRPr sz="2000" b="1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2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Client</a:t>
            </a:r>
            <a:endParaRPr lang="en-US" sz="3200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  <a:p>
            <a:pPr marL="342906" indent="-342906">
              <a:defRPr sz="2000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sz="3200" i="1" dirty="0">
                <a:solidFill>
                  <a:schemeClr val="tx1"/>
                </a:solidFill>
                <a:latin typeface="AppleStorm" panose="02000603000000000000" pitchFamily="50" charset="0"/>
                <a:cs typeface="Segoe UI" panose="020B0502040204020203" pitchFamily="34" charset="0"/>
              </a:rPr>
              <a:t>PowerShell v5.1</a:t>
            </a:r>
            <a:endParaRPr lang="en-US" sz="3200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83AB18B-4912-4D0E-9E75-0E047A4F09A1}"/>
              </a:ext>
            </a:extLst>
          </p:cNvPr>
          <p:cNvSpPr txBox="1">
            <a:spLocks/>
          </p:cNvSpPr>
          <p:nvPr/>
        </p:nvSpPr>
        <p:spPr>
          <a:xfrm>
            <a:off x="4151785" y="3365773"/>
            <a:ext cx="4968551" cy="1175942"/>
          </a:xfrm>
          <a:prstGeom prst="rect">
            <a:avLst/>
          </a:prstGeom>
        </p:spPr>
        <p:txBody>
          <a:bodyPr vert="horz" lIns="68598" tIns="34299" rIns="68598" bIns="34299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100000"/>
              <a:buFont typeface="Arial" pitchFamily="34" charset="0"/>
              <a:buNone/>
              <a:defRPr lang="en-US" sz="1600" b="0" i="0" kern="120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904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47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76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2000" b="1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GB" sz="3200" b="1" i="1" dirty="0">
                <a:solidFill>
                  <a:schemeClr val="tx1"/>
                </a:solidFill>
                <a:latin typeface="AppleStorm" panose="02000603000000000000" pitchFamily="50" charset="0"/>
                <a:ea typeface="Gotham Medium"/>
                <a:cs typeface="Segoe UI" panose="020B0502040204020203" pitchFamily="34" charset="0"/>
                <a:sym typeface="Gotham Medium"/>
              </a:rPr>
              <a:t>Server</a:t>
            </a:r>
            <a:endParaRPr lang="en-GB" sz="3200" b="1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  <a:p>
            <a:pPr marL="342906" indent="-342906">
              <a:defRPr sz="2000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GB" sz="3200" i="1" dirty="0">
                <a:solidFill>
                  <a:schemeClr val="tx1"/>
                </a:solidFill>
                <a:latin typeface="AppleStorm" panose="02000603000000000000" pitchFamily="50" charset="0"/>
                <a:ea typeface="Gotham Medium"/>
                <a:cs typeface="Segoe UI" panose="020B0502040204020203" pitchFamily="34" charset="0"/>
                <a:sym typeface="Gotham Medium"/>
              </a:rPr>
              <a:t>Everything dbatools supports</a:t>
            </a:r>
          </a:p>
          <a:p>
            <a:pPr marL="342906" indent="-342906">
              <a:defRPr sz="2000">
                <a:solidFill>
                  <a:srgbClr val="808080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GB" sz="3200" i="1" dirty="0">
                <a:solidFill>
                  <a:schemeClr val="tx1"/>
                </a:solidFill>
                <a:latin typeface="AppleStorm" panose="02000603000000000000" pitchFamily="50" charset="0"/>
                <a:ea typeface="Segoe UI Semilight"/>
                <a:cs typeface="Segoe UI" panose="020B0502040204020203" pitchFamily="34" charset="0"/>
                <a:sym typeface="Gotham Medium"/>
              </a:rPr>
              <a:t>From SQL2000 to SQL </a:t>
            </a:r>
            <a:r>
              <a:rPr lang="en-GB" sz="3200" i="1" dirty="0" err="1">
                <a:solidFill>
                  <a:schemeClr val="tx1"/>
                </a:solidFill>
                <a:latin typeface="AppleStorm" panose="02000603000000000000" pitchFamily="50" charset="0"/>
                <a:ea typeface="Segoe UI Semilight"/>
                <a:cs typeface="Segoe UI" panose="020B0502040204020203" pitchFamily="34" charset="0"/>
                <a:sym typeface="Gotham Medium"/>
              </a:rPr>
              <a:t>vNext</a:t>
            </a:r>
            <a:endParaRPr lang="en-GB" sz="3200" i="1" dirty="0">
              <a:solidFill>
                <a:schemeClr val="tx1"/>
              </a:solidFill>
              <a:latin typeface="AppleStorm" panose="02000603000000000000" pitchFamily="50" charset="0"/>
              <a:ea typeface="Segoe UI Semilight"/>
              <a:cs typeface="Segoe UI" panose="020B0502040204020203" pitchFamily="34" charset="0"/>
              <a:sym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409842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666108" y="0"/>
            <a:ext cx="6859785" cy="1020762"/>
          </a:xfrm>
        </p:spPr>
        <p:txBody>
          <a:bodyPr>
            <a:normAutofit/>
          </a:bodyPr>
          <a:lstStyle/>
          <a:p>
            <a:r>
              <a:rPr lang="en-US" sz="4501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Install is easy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395700" y="1700808"/>
            <a:ext cx="5400600" cy="390525"/>
          </a:xfrm>
        </p:spPr>
        <p:txBody>
          <a:bodyPr>
            <a:noAutofit/>
          </a:bodyPr>
          <a:lstStyle/>
          <a:p>
            <a:r>
              <a:rPr lang="en-US" sz="3200" b="1" i="1" dirty="0">
                <a:latin typeface="AppleStorm" panose="02000603000000000000" pitchFamily="50" charset="0"/>
              </a:rPr>
              <a:t>PowerShell Gallery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282879-3171-40C0-8D9C-F7DA49AE9494}"/>
              </a:ext>
            </a:extLst>
          </p:cNvPr>
          <p:cNvSpPr/>
          <p:nvPr/>
        </p:nvSpPr>
        <p:spPr>
          <a:xfrm>
            <a:off x="2019556" y="2641529"/>
            <a:ext cx="8152888" cy="1139736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Lucida Console" panose="020B0609040504020204" pitchFamily="49" charset="0"/>
              </a:rPr>
              <a:t>Install-Module dbachecks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Lucida Console" panose="020B0609040504020204" pitchFamily="49" charset="0"/>
              </a:rPr>
              <a:t>Install-Module dbachecks –Scope </a:t>
            </a:r>
            <a:r>
              <a:rPr lang="en-US" sz="2400" dirty="0" err="1">
                <a:latin typeface="Lucida Console" panose="020B0609040504020204" pitchFamily="49" charset="0"/>
              </a:rPr>
              <a:t>CurrentUser</a:t>
            </a:r>
            <a:endParaRPr lang="en-US" sz="2400" dirty="0">
              <a:latin typeface="Lucida Console" panose="020B060904050402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A8D58F-AD4F-45AC-A3EF-D3318A631598}"/>
              </a:ext>
            </a:extLst>
          </p:cNvPr>
          <p:cNvSpPr/>
          <p:nvPr/>
        </p:nvSpPr>
        <p:spPr>
          <a:xfrm>
            <a:off x="3241699" y="6309320"/>
            <a:ext cx="6284194" cy="468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i="1" dirty="0">
                <a:latin typeface="AppleStorm" panose="02000603000000000000" pitchFamily="50" charset="0"/>
              </a:rPr>
              <a:t>* Automatically installs required modules</a:t>
            </a:r>
          </a:p>
        </p:txBody>
      </p:sp>
    </p:spTree>
    <p:extLst>
      <p:ext uri="{BB962C8B-B14F-4D97-AF65-F5344CB8AC3E}">
        <p14:creationId xmlns:p14="http://schemas.microsoft.com/office/powerpoint/2010/main" val="755780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latin typeface="AppleStorm" panose="02000603000000000000" pitchFamily="50" charset="0"/>
              </a:rPr>
              <a:t>Need an offline install?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93E06F-BCD8-4CE7-9DEF-45EF91000C7E}"/>
              </a:ext>
            </a:extLst>
          </p:cNvPr>
          <p:cNvSpPr/>
          <p:nvPr/>
        </p:nvSpPr>
        <p:spPr>
          <a:xfrm>
            <a:off x="1975459" y="2547826"/>
            <a:ext cx="7847927" cy="1544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301" b="1" i="1" dirty="0">
                <a:latin typeface="AppleStorm" panose="02000603000000000000" pitchFamily="50" charset="0"/>
              </a:rPr>
              <a:t>Save-Module </a:t>
            </a:r>
            <a:r>
              <a:rPr lang="en-US" sz="3301" b="1" i="1" dirty="0" err="1">
                <a:latin typeface="AppleStorm" panose="02000603000000000000" pitchFamily="50" charset="0"/>
              </a:rPr>
              <a:t>dbachecks</a:t>
            </a:r>
            <a:r>
              <a:rPr lang="en-US" sz="3301" b="1" i="1" dirty="0">
                <a:latin typeface="AppleStorm" panose="02000603000000000000" pitchFamily="50" charset="0"/>
              </a:rPr>
              <a:t>, dbatools, Pester, </a:t>
            </a:r>
            <a:r>
              <a:rPr lang="en-US" sz="3301" b="1" i="1" dirty="0" err="1">
                <a:latin typeface="AppleStorm" panose="02000603000000000000" pitchFamily="50" charset="0"/>
              </a:rPr>
              <a:t>PSFramework</a:t>
            </a:r>
            <a:endParaRPr lang="en-US" sz="3301" b="1" i="1" dirty="0">
              <a:latin typeface="AppleStorm" panose="02000603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56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1625" y="1"/>
            <a:ext cx="6859785" cy="765771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Get-</a:t>
            </a:r>
            <a:r>
              <a:rPr lang="en-US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DbcCheck</a:t>
            </a:r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- What Checks Are Available?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862775-4DFD-4B9F-8B25-307C37E882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695" y="1340769"/>
            <a:ext cx="11516595" cy="504055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9349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108" y="44625"/>
            <a:ext cx="6859785" cy="765771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Get-</a:t>
            </a:r>
            <a:r>
              <a:rPr lang="en-US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DbcConfig</a:t>
            </a:r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- What Configs Are Available?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C9B6D8-078A-43C2-AD2F-312C9D371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554" y="980728"/>
            <a:ext cx="11082891" cy="55446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7254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108" y="-99392"/>
            <a:ext cx="6859785" cy="765771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Invoke-</a:t>
            </a:r>
            <a:r>
              <a:rPr lang="en-US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DbcCheck</a:t>
            </a:r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– Run A Check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180E54-BA20-4FC8-87AC-46323D621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222" y="764704"/>
            <a:ext cx="9985555" cy="578463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11718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5277" y="116633"/>
            <a:ext cx="6859785" cy="765771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Set-</a:t>
            </a:r>
            <a:r>
              <a:rPr lang="en-US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DbcConfig</a:t>
            </a:r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 – Config a Check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C53B81-BAA7-4FA7-B2B6-5DEEE518CC97}"/>
              </a:ext>
            </a:extLst>
          </p:cNvPr>
          <p:cNvSpPr/>
          <p:nvPr/>
        </p:nvSpPr>
        <p:spPr>
          <a:xfrm>
            <a:off x="2513676" y="2420889"/>
            <a:ext cx="7182984" cy="1785745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500" dirty="0">
                <a:latin typeface="Lucida Console" panose="020B0609040504020204" pitchFamily="49" charset="0"/>
              </a:rPr>
              <a:t>&gt;   # Set the instances to check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latin typeface="Lucida Console" panose="020B0609040504020204" pitchFamily="49" charset="0"/>
              </a:rPr>
              <a:t>&gt;   Set-</a:t>
            </a:r>
            <a:r>
              <a:rPr lang="en-GB" sz="1500" dirty="0" err="1">
                <a:latin typeface="Lucida Console" panose="020B0609040504020204" pitchFamily="49" charset="0"/>
              </a:rPr>
              <a:t>DbcConfig</a:t>
            </a:r>
            <a:r>
              <a:rPr lang="en-GB" sz="1500" dirty="0">
                <a:latin typeface="Lucida Console" panose="020B0609040504020204" pitchFamily="49" charset="0"/>
              </a:rPr>
              <a:t> -Name </a:t>
            </a:r>
            <a:r>
              <a:rPr lang="en-GB" sz="1500" dirty="0" err="1">
                <a:latin typeface="Lucida Console" panose="020B0609040504020204" pitchFamily="49" charset="0"/>
              </a:rPr>
              <a:t>app.sqlinstance</a:t>
            </a:r>
            <a:r>
              <a:rPr lang="en-GB" sz="1500" dirty="0">
                <a:latin typeface="Lucida Console" panose="020B0609040504020204" pitchFamily="49" charset="0"/>
              </a:rPr>
              <a:t> Rob-XPS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latin typeface="Lucida Console" panose="020B0609040504020204" pitchFamily="49" charset="0"/>
              </a:rPr>
              <a:t>&gt;   Invoke-</a:t>
            </a:r>
            <a:r>
              <a:rPr lang="en-GB" sz="1500" dirty="0" err="1">
                <a:latin typeface="Lucida Console" panose="020B0609040504020204" pitchFamily="49" charset="0"/>
              </a:rPr>
              <a:t>DbcCheck</a:t>
            </a:r>
            <a:r>
              <a:rPr lang="en-GB" sz="1500" dirty="0">
                <a:latin typeface="Lucida Console" panose="020B0609040504020204" pitchFamily="49" charset="0"/>
              </a:rPr>
              <a:t> -Check </a:t>
            </a:r>
            <a:r>
              <a:rPr lang="en-GB" sz="1500" dirty="0" err="1">
                <a:latin typeface="Lucida Console" panose="020B0609040504020204" pitchFamily="49" charset="0"/>
              </a:rPr>
              <a:t>OlaInstalled</a:t>
            </a:r>
            <a:endParaRPr lang="en-GB" sz="1500" dirty="0"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GB" sz="1500" dirty="0">
                <a:latin typeface="Lucida Console" panose="020B0609040504020204" pitchFamily="49" charset="0"/>
              </a:rPr>
              <a:t>&gt;   Set-</a:t>
            </a:r>
            <a:r>
              <a:rPr lang="en-GB" sz="1500" dirty="0" err="1">
                <a:latin typeface="Lucida Console" panose="020B0609040504020204" pitchFamily="49" charset="0"/>
              </a:rPr>
              <a:t>DbcConfig</a:t>
            </a:r>
            <a:r>
              <a:rPr lang="en-GB" sz="1500" dirty="0">
                <a:latin typeface="Lucida Console" panose="020B0609040504020204" pitchFamily="49" charset="0"/>
              </a:rPr>
              <a:t> -Name </a:t>
            </a:r>
            <a:r>
              <a:rPr lang="en-GB" sz="1500" dirty="0" err="1">
                <a:latin typeface="Lucida Console" panose="020B0609040504020204" pitchFamily="49" charset="0"/>
              </a:rPr>
              <a:t>policy.ola.database</a:t>
            </a:r>
            <a:r>
              <a:rPr lang="en-GB" sz="1500" dirty="0">
                <a:latin typeface="Lucida Console" panose="020B0609040504020204" pitchFamily="49" charset="0"/>
              </a:rPr>
              <a:t> -Value DBA-Admin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latin typeface="Lucida Console" panose="020B0609040504020204" pitchFamily="49" charset="0"/>
              </a:rPr>
              <a:t>&gt;   Invoke-</a:t>
            </a:r>
            <a:r>
              <a:rPr lang="en-GB" sz="1500" dirty="0" err="1">
                <a:latin typeface="Lucida Console" panose="020B0609040504020204" pitchFamily="49" charset="0"/>
              </a:rPr>
              <a:t>DbcCheck</a:t>
            </a:r>
            <a:r>
              <a:rPr lang="en-GB" sz="1500" dirty="0">
                <a:latin typeface="Lucida Console" panose="020B0609040504020204" pitchFamily="49" charset="0"/>
              </a:rPr>
              <a:t> -Check </a:t>
            </a:r>
            <a:r>
              <a:rPr lang="en-GB" sz="1500" dirty="0" err="1">
                <a:latin typeface="Lucida Console" panose="020B0609040504020204" pitchFamily="49" charset="0"/>
              </a:rPr>
              <a:t>OlaInstalled</a:t>
            </a:r>
            <a:endParaRPr lang="en-GB" sz="1500" dirty="0">
              <a:latin typeface="Lucida Console" panose="020B0609040504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2BA0B2-65ED-40BC-AA0F-6A250E90A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3632" y="980728"/>
            <a:ext cx="6624736" cy="57903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26799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108" y="-7968"/>
            <a:ext cx="6859785" cy="765771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Export-</a:t>
            </a:r>
            <a:r>
              <a:rPr lang="en-US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DbcConfig</a:t>
            </a:r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/Import-</a:t>
            </a:r>
            <a:r>
              <a:rPr lang="en-US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DbcConfig</a:t>
            </a:r>
            <a:endParaRPr lang="en-US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C53B81-BAA7-4FA7-B2B6-5DEEE518CC97}"/>
              </a:ext>
            </a:extLst>
          </p:cNvPr>
          <p:cNvSpPr/>
          <p:nvPr/>
        </p:nvSpPr>
        <p:spPr>
          <a:xfrm>
            <a:off x="1667507" y="2107837"/>
            <a:ext cx="8856985" cy="2642326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400" dirty="0">
                <a:latin typeface="Lucida Console" panose="020B0609040504020204" pitchFamily="49" charset="0"/>
              </a:rPr>
              <a:t>Export-</a:t>
            </a:r>
            <a:r>
              <a:rPr lang="en-GB" sz="1400" dirty="0" err="1">
                <a:latin typeface="Lucida Console" panose="020B0609040504020204" pitchFamily="49" charset="0"/>
              </a:rPr>
              <a:t>DbcConfig</a:t>
            </a:r>
            <a:r>
              <a:rPr lang="en-GB" sz="1400" dirty="0">
                <a:latin typeface="Lucida Console" panose="020B0609040504020204" pitchFamily="49" charset="0"/>
              </a:rPr>
              <a:t> –Path C:\Users\Beard\git\PesterConfigs\Application1_PROD.json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latin typeface="Lucida Console" panose="020B0609040504020204" pitchFamily="49" charset="0"/>
              </a:rPr>
              <a:t>Export-</a:t>
            </a:r>
            <a:r>
              <a:rPr lang="en-GB" sz="1400" dirty="0" err="1">
                <a:latin typeface="Lucida Console" panose="020B0609040504020204" pitchFamily="49" charset="0"/>
              </a:rPr>
              <a:t>DbcConfig</a:t>
            </a:r>
            <a:r>
              <a:rPr lang="en-GB" sz="1400" dirty="0">
                <a:latin typeface="Lucida Console" panose="020B0609040504020204" pitchFamily="49" charset="0"/>
              </a:rPr>
              <a:t> -Path C:\Users\Hair\git\PesterConfigs\Client1_System2_Quick.json</a:t>
            </a:r>
          </a:p>
          <a:p>
            <a:pPr>
              <a:lnSpc>
                <a:spcPct val="150000"/>
              </a:lnSpc>
            </a:pPr>
            <a:endParaRPr lang="en-GB" sz="1400" dirty="0"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GB" sz="1400" dirty="0">
                <a:latin typeface="Lucida Console" panose="020B0609040504020204" pitchFamily="49" charset="0"/>
              </a:rPr>
              <a:t>Import-</a:t>
            </a:r>
            <a:r>
              <a:rPr lang="en-GB" sz="1400" dirty="0" err="1">
                <a:latin typeface="Lucida Console" panose="020B0609040504020204" pitchFamily="49" charset="0"/>
              </a:rPr>
              <a:t>DbcConfig</a:t>
            </a:r>
            <a:r>
              <a:rPr lang="en-GB" sz="1400" dirty="0">
                <a:latin typeface="Lucida Console" panose="020B0609040504020204" pitchFamily="49" charset="0"/>
              </a:rPr>
              <a:t> -Path Git:\</a:t>
            </a:r>
            <a:r>
              <a:rPr lang="en-GB" sz="1400" dirty="0" err="1">
                <a:latin typeface="Lucida Console" panose="020B0609040504020204" pitchFamily="49" charset="0"/>
              </a:rPr>
              <a:t>PesterConfigs</a:t>
            </a:r>
            <a:r>
              <a:rPr lang="en-GB" sz="1400" dirty="0">
                <a:latin typeface="Lucida Console" panose="020B0609040504020204" pitchFamily="49" charset="0"/>
              </a:rPr>
              <a:t>\Application1_PROD.json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latin typeface="Lucida Console" panose="020B0609040504020204" pitchFamily="49" charset="0"/>
              </a:rPr>
              <a:t>Invoke-</a:t>
            </a:r>
            <a:r>
              <a:rPr lang="en-GB" sz="1400" dirty="0" err="1">
                <a:latin typeface="Lucida Console" panose="020B0609040504020204" pitchFamily="49" charset="0"/>
              </a:rPr>
              <a:t>DbcCheck</a:t>
            </a:r>
            <a:endParaRPr lang="en-GB" sz="1400" dirty="0"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endParaRPr lang="en-GB" sz="1400" dirty="0"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GB" sz="1400" dirty="0">
                <a:latin typeface="Lucida Console" panose="020B0609040504020204" pitchFamily="49" charset="0"/>
              </a:rPr>
              <a:t>Import-</a:t>
            </a:r>
            <a:r>
              <a:rPr lang="en-GB" sz="1400" dirty="0" err="1">
                <a:latin typeface="Lucida Console" panose="020B0609040504020204" pitchFamily="49" charset="0"/>
              </a:rPr>
              <a:t>DbcConfig</a:t>
            </a:r>
            <a:r>
              <a:rPr lang="en-GB" sz="1400" dirty="0">
                <a:latin typeface="Lucida Console" panose="020B0609040504020204" pitchFamily="49" charset="0"/>
              </a:rPr>
              <a:t> -Path Git:\</a:t>
            </a:r>
            <a:r>
              <a:rPr lang="en-GB" sz="1400" dirty="0" err="1">
                <a:latin typeface="Lucida Console" panose="020B0609040504020204" pitchFamily="49" charset="0"/>
              </a:rPr>
              <a:t>PesterConfigs</a:t>
            </a:r>
            <a:r>
              <a:rPr lang="en-GB" sz="1400" dirty="0">
                <a:latin typeface="Lucida Console" panose="020B0609040504020204" pitchFamily="49" charset="0"/>
              </a:rPr>
              <a:t>\Client1_System2_Quick.json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latin typeface="Lucida Console" panose="020B0609040504020204" pitchFamily="49" charset="0"/>
              </a:rPr>
              <a:t>Invoke-</a:t>
            </a:r>
            <a:r>
              <a:rPr lang="en-GB" sz="1400" dirty="0" err="1">
                <a:latin typeface="Lucida Console" panose="020B0609040504020204" pitchFamily="49" charset="0"/>
              </a:rPr>
              <a:t>DbcCheck</a:t>
            </a:r>
            <a:endParaRPr lang="en-GB" sz="1400" dirty="0"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4963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generated with very high confidence">
            <a:extLst>
              <a:ext uri="{FF2B5EF4-FFF2-40B4-BE49-F238E27FC236}">
                <a16:creationId xmlns:a16="http://schemas.microsoft.com/office/drawing/2014/main" id="{90B60C64-ADD5-43B7-94F1-1482885906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582"/>
            <a:ext cx="12180916" cy="810534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BAF39-52E5-45F7-B4B6-8024E5648299}"/>
              </a:ext>
            </a:extLst>
          </p:cNvPr>
          <p:cNvSpPr/>
          <p:nvPr/>
        </p:nvSpPr>
        <p:spPr>
          <a:xfrm>
            <a:off x="0" y="6453336"/>
            <a:ext cx="3303277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350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-GB" sz="1350" dirty="0">
                <a:solidFill>
                  <a:srgbClr val="999999"/>
                </a:solidFill>
                <a:latin typeface="-apple-system"/>
                <a:hlinkClick r:id="rId3"/>
              </a:rPr>
              <a:t>Glenn Carstens-Peters</a:t>
            </a:r>
            <a:r>
              <a:rPr lang="en-GB" sz="1350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-GB" sz="1350" dirty="0" err="1">
                <a:solidFill>
                  <a:srgbClr val="999999"/>
                </a:solidFill>
                <a:latin typeface="-apple-system"/>
                <a:hlinkClick r:id="rId4"/>
              </a:rPr>
              <a:t>Unsplash</a:t>
            </a:r>
            <a:endParaRPr lang="en-GB" sz="13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299F7B-9D18-442E-94C8-AA9E30D4DEDA}"/>
              </a:ext>
            </a:extLst>
          </p:cNvPr>
          <p:cNvSpPr/>
          <p:nvPr/>
        </p:nvSpPr>
        <p:spPr>
          <a:xfrm>
            <a:off x="0" y="5345019"/>
            <a:ext cx="4535216" cy="11083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2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Check Lists</a:t>
            </a:r>
            <a:endParaRPr lang="en-GB" sz="6602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7138" y="-17112"/>
            <a:ext cx="6859785" cy="765771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Start-</a:t>
            </a:r>
            <a:r>
              <a:rPr lang="en-US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DbcPowerBi</a:t>
            </a:r>
            <a:endParaRPr lang="en-US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C53B81-BAA7-4FA7-B2B6-5DEEE518CC97}"/>
              </a:ext>
            </a:extLst>
          </p:cNvPr>
          <p:cNvSpPr/>
          <p:nvPr/>
        </p:nvSpPr>
        <p:spPr>
          <a:xfrm>
            <a:off x="1199456" y="1772816"/>
            <a:ext cx="7832910" cy="2489592"/>
          </a:xfrm>
          <a:prstGeom prst="rect">
            <a:avLst/>
          </a:prstGeom>
          <a:solidFill>
            <a:srgbClr val="012456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050" dirty="0">
                <a:latin typeface="Lucida Console" panose="020B0609040504020204" pitchFamily="49" charset="0"/>
              </a:rPr>
              <a:t>Import-</a:t>
            </a:r>
            <a:r>
              <a:rPr lang="en-GB" sz="1050" dirty="0" err="1">
                <a:latin typeface="Lucida Console" panose="020B0609040504020204" pitchFamily="49" charset="0"/>
              </a:rPr>
              <a:t>DbcConfig</a:t>
            </a:r>
            <a:r>
              <a:rPr lang="en-GB" sz="1050" dirty="0">
                <a:latin typeface="Lucida Console" panose="020B0609040504020204" pitchFamily="49" charset="0"/>
              </a:rPr>
              <a:t> –path Git:\</a:t>
            </a:r>
            <a:r>
              <a:rPr lang="en-GB" sz="1050" dirty="0" err="1">
                <a:latin typeface="Lucida Console" panose="020B0609040504020204" pitchFamily="49" charset="0"/>
              </a:rPr>
              <a:t>PesterConfigs</a:t>
            </a:r>
            <a:r>
              <a:rPr lang="en-GB" sz="1050" dirty="0">
                <a:latin typeface="Lucida Console" panose="020B0609040504020204" pitchFamily="49" charset="0"/>
              </a:rPr>
              <a:t>\App1_Dev.json</a:t>
            </a:r>
          </a:p>
          <a:p>
            <a:pPr>
              <a:lnSpc>
                <a:spcPct val="150000"/>
              </a:lnSpc>
            </a:pPr>
            <a:r>
              <a:rPr lang="en-GB" sz="1050" dirty="0">
                <a:latin typeface="Lucida Console" panose="020B0609040504020204" pitchFamily="49" charset="0"/>
              </a:rPr>
              <a:t>Invoke-</a:t>
            </a:r>
            <a:r>
              <a:rPr lang="en-GB" sz="1050" dirty="0" err="1">
                <a:latin typeface="Lucida Console" panose="020B0609040504020204" pitchFamily="49" charset="0"/>
              </a:rPr>
              <a:t>DbcCheck</a:t>
            </a:r>
            <a:r>
              <a:rPr lang="en-GB" sz="1050" dirty="0">
                <a:latin typeface="Lucida Console" panose="020B0609040504020204" pitchFamily="49" charset="0"/>
              </a:rPr>
              <a:t> -Show Summary -</a:t>
            </a:r>
            <a:r>
              <a:rPr lang="en-GB" sz="1050" dirty="0" err="1">
                <a:latin typeface="Lucida Console" panose="020B0609040504020204" pitchFamily="49" charset="0"/>
              </a:rPr>
              <a:t>PassThru</a:t>
            </a:r>
            <a:r>
              <a:rPr lang="en-GB" sz="1050" dirty="0">
                <a:latin typeface="Lucida Console" panose="020B0609040504020204" pitchFamily="49" charset="0"/>
              </a:rPr>
              <a:t> | Update-</a:t>
            </a:r>
            <a:r>
              <a:rPr lang="en-GB" sz="1050" dirty="0" err="1">
                <a:latin typeface="Lucida Console" panose="020B0609040504020204" pitchFamily="49" charset="0"/>
              </a:rPr>
              <a:t>DbcPowerBiDataSource</a:t>
            </a:r>
            <a:r>
              <a:rPr lang="en-GB" sz="1050" dirty="0">
                <a:latin typeface="Lucida Console" panose="020B0609040504020204" pitchFamily="49" charset="0"/>
              </a:rPr>
              <a:t> –Environment Development</a:t>
            </a:r>
          </a:p>
          <a:p>
            <a:pPr>
              <a:lnSpc>
                <a:spcPct val="150000"/>
              </a:lnSpc>
            </a:pPr>
            <a:br>
              <a:rPr lang="en-GB" sz="1050" dirty="0">
                <a:latin typeface="Lucida Console" panose="020B0609040504020204" pitchFamily="49" charset="0"/>
              </a:rPr>
            </a:br>
            <a:r>
              <a:rPr lang="en-GB" sz="1050" dirty="0">
                <a:latin typeface="Lucida Console" panose="020B0609040504020204" pitchFamily="49" charset="0"/>
              </a:rPr>
              <a:t>Import-</a:t>
            </a:r>
            <a:r>
              <a:rPr lang="en-GB" sz="1050" dirty="0" err="1">
                <a:latin typeface="Lucida Console" panose="020B0609040504020204" pitchFamily="49" charset="0"/>
              </a:rPr>
              <a:t>DbcConfig</a:t>
            </a:r>
            <a:r>
              <a:rPr lang="en-GB" sz="1050" dirty="0">
                <a:latin typeface="Lucida Console" panose="020B0609040504020204" pitchFamily="49" charset="0"/>
              </a:rPr>
              <a:t> –path Git:\</a:t>
            </a:r>
            <a:r>
              <a:rPr lang="en-GB" sz="1050" dirty="0" err="1">
                <a:latin typeface="Lucida Console" panose="020B0609040504020204" pitchFamily="49" charset="0"/>
              </a:rPr>
              <a:t>PesterConfigs</a:t>
            </a:r>
            <a:r>
              <a:rPr lang="en-GB" sz="1050" dirty="0">
                <a:latin typeface="Lucida Console" panose="020B0609040504020204" pitchFamily="49" charset="0"/>
              </a:rPr>
              <a:t>\App1_Test.json</a:t>
            </a:r>
          </a:p>
          <a:p>
            <a:pPr>
              <a:lnSpc>
                <a:spcPct val="150000"/>
              </a:lnSpc>
            </a:pPr>
            <a:r>
              <a:rPr lang="en-GB" sz="1050" dirty="0">
                <a:latin typeface="Lucida Console" panose="020B0609040504020204" pitchFamily="49" charset="0"/>
              </a:rPr>
              <a:t>Invoke-</a:t>
            </a:r>
            <a:r>
              <a:rPr lang="en-GB" sz="1050" dirty="0" err="1">
                <a:latin typeface="Lucida Console" panose="020B0609040504020204" pitchFamily="49" charset="0"/>
              </a:rPr>
              <a:t>DbcCheck</a:t>
            </a:r>
            <a:r>
              <a:rPr lang="en-GB" sz="1050" dirty="0">
                <a:latin typeface="Lucida Console" panose="020B0609040504020204" pitchFamily="49" charset="0"/>
              </a:rPr>
              <a:t> -Show Summary -</a:t>
            </a:r>
            <a:r>
              <a:rPr lang="en-GB" sz="1050" dirty="0" err="1">
                <a:latin typeface="Lucida Console" panose="020B0609040504020204" pitchFamily="49" charset="0"/>
              </a:rPr>
              <a:t>PassThru</a:t>
            </a:r>
            <a:r>
              <a:rPr lang="en-GB" sz="1050" dirty="0">
                <a:latin typeface="Lucida Console" panose="020B0609040504020204" pitchFamily="49" charset="0"/>
              </a:rPr>
              <a:t> | Update-</a:t>
            </a:r>
            <a:r>
              <a:rPr lang="en-GB" sz="1050" dirty="0" err="1">
                <a:latin typeface="Lucida Console" panose="020B0609040504020204" pitchFamily="49" charset="0"/>
              </a:rPr>
              <a:t>DbcPowerBiDataSource</a:t>
            </a:r>
            <a:r>
              <a:rPr lang="en-GB" sz="1050" dirty="0">
                <a:latin typeface="Lucida Console" panose="020B0609040504020204" pitchFamily="49" charset="0"/>
              </a:rPr>
              <a:t> –Environment Test</a:t>
            </a:r>
          </a:p>
          <a:p>
            <a:pPr>
              <a:lnSpc>
                <a:spcPct val="150000"/>
              </a:lnSpc>
            </a:pPr>
            <a:br>
              <a:rPr lang="en-GB" sz="1050" dirty="0">
                <a:latin typeface="Lucida Console" panose="020B0609040504020204" pitchFamily="49" charset="0"/>
              </a:rPr>
            </a:br>
            <a:r>
              <a:rPr lang="en-GB" sz="1050" dirty="0">
                <a:latin typeface="Lucida Console" panose="020B0609040504020204" pitchFamily="49" charset="0"/>
              </a:rPr>
              <a:t>Import-</a:t>
            </a:r>
            <a:r>
              <a:rPr lang="en-GB" sz="1050" dirty="0" err="1">
                <a:latin typeface="Lucida Console" panose="020B0609040504020204" pitchFamily="49" charset="0"/>
              </a:rPr>
              <a:t>DbcConfig</a:t>
            </a:r>
            <a:r>
              <a:rPr lang="en-GB" sz="1050" dirty="0">
                <a:latin typeface="Lucida Console" panose="020B0609040504020204" pitchFamily="49" charset="0"/>
              </a:rPr>
              <a:t> –path Git:\</a:t>
            </a:r>
            <a:r>
              <a:rPr lang="en-GB" sz="1050" dirty="0" err="1">
                <a:latin typeface="Lucida Console" panose="020B0609040504020204" pitchFamily="49" charset="0"/>
              </a:rPr>
              <a:t>PesterConfigs</a:t>
            </a:r>
            <a:r>
              <a:rPr lang="en-GB" sz="1050" dirty="0">
                <a:latin typeface="Lucida Console" panose="020B0609040504020204" pitchFamily="49" charset="0"/>
              </a:rPr>
              <a:t>\App1_PROD.json</a:t>
            </a:r>
          </a:p>
          <a:p>
            <a:pPr>
              <a:lnSpc>
                <a:spcPct val="150000"/>
              </a:lnSpc>
            </a:pPr>
            <a:r>
              <a:rPr lang="en-GB" sz="1050" dirty="0">
                <a:latin typeface="Lucida Console" panose="020B0609040504020204" pitchFamily="49" charset="0"/>
              </a:rPr>
              <a:t>Invoke-</a:t>
            </a:r>
            <a:r>
              <a:rPr lang="en-GB" sz="1050" dirty="0" err="1">
                <a:latin typeface="Lucida Console" panose="020B0609040504020204" pitchFamily="49" charset="0"/>
              </a:rPr>
              <a:t>DbcCheck</a:t>
            </a:r>
            <a:r>
              <a:rPr lang="en-GB" sz="1050" dirty="0">
                <a:latin typeface="Lucida Console" panose="020B0609040504020204" pitchFamily="49" charset="0"/>
              </a:rPr>
              <a:t> -Show Summary -</a:t>
            </a:r>
            <a:r>
              <a:rPr lang="en-GB" sz="1050" dirty="0" err="1">
                <a:latin typeface="Lucida Console" panose="020B0609040504020204" pitchFamily="49" charset="0"/>
              </a:rPr>
              <a:t>PassThru</a:t>
            </a:r>
            <a:r>
              <a:rPr lang="en-GB" sz="1050" dirty="0">
                <a:latin typeface="Lucida Console" panose="020B0609040504020204" pitchFamily="49" charset="0"/>
              </a:rPr>
              <a:t> | Update-</a:t>
            </a:r>
            <a:r>
              <a:rPr lang="en-GB" sz="1050" dirty="0" err="1">
                <a:latin typeface="Lucida Console" panose="020B0609040504020204" pitchFamily="49" charset="0"/>
              </a:rPr>
              <a:t>DbcPowerBiDataSource</a:t>
            </a:r>
            <a:r>
              <a:rPr lang="en-GB" sz="1050" dirty="0">
                <a:latin typeface="Lucida Console" panose="020B0609040504020204" pitchFamily="49" charset="0"/>
              </a:rPr>
              <a:t> –Environment Production</a:t>
            </a:r>
          </a:p>
          <a:p>
            <a:pPr>
              <a:lnSpc>
                <a:spcPct val="150000"/>
              </a:lnSpc>
            </a:pPr>
            <a:br>
              <a:rPr lang="en-GB" sz="1050" dirty="0">
                <a:latin typeface="Lucida Console" panose="020B0609040504020204" pitchFamily="49" charset="0"/>
              </a:rPr>
            </a:br>
            <a:r>
              <a:rPr lang="en-GB" sz="1050" dirty="0">
                <a:latin typeface="Lucida Console" panose="020B0609040504020204" pitchFamily="49" charset="0"/>
              </a:rPr>
              <a:t>Start-</a:t>
            </a:r>
            <a:r>
              <a:rPr lang="en-GB" sz="1050" dirty="0" err="1">
                <a:latin typeface="Lucida Console" panose="020B0609040504020204" pitchFamily="49" charset="0"/>
              </a:rPr>
              <a:t>DbcPowerbi</a:t>
            </a:r>
            <a:r>
              <a:rPr lang="en-GB" sz="1050" dirty="0">
                <a:latin typeface="Lucida Console" panose="020B0609040504020204" pitchFamily="49" charset="0"/>
              </a:rPr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3904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108" y="44625"/>
            <a:ext cx="6859785" cy="765771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Start-</a:t>
            </a:r>
            <a:r>
              <a:rPr lang="en-US" b="1" i="1" dirty="0" err="1">
                <a:solidFill>
                  <a:srgbClr val="00B050"/>
                </a:solidFill>
                <a:latin typeface="AppleStorm" panose="02000603000000000000" pitchFamily="50" charset="0"/>
              </a:rPr>
              <a:t>DbcPowerBi</a:t>
            </a:r>
            <a:endParaRPr lang="en-US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</p:txBody>
      </p:sp>
      <p:pic>
        <p:nvPicPr>
          <p:cNvPr id="4" name="Picture 6" descr="image">
            <a:extLst>
              <a:ext uri="{FF2B5EF4-FFF2-40B4-BE49-F238E27FC236}">
                <a16:creationId xmlns:a16="http://schemas.microsoft.com/office/drawing/2014/main" id="{89FD959A-636B-4929-B7FF-731D6AE3D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202" y="1016732"/>
            <a:ext cx="8579597" cy="48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82267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92737" y="1772816"/>
            <a:ext cx="4287829" cy="133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51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MUST BE TIME </a:t>
            </a:r>
            <a:br>
              <a:rPr lang="en-GB" sz="4051" b="1" i="1" dirty="0">
                <a:solidFill>
                  <a:srgbClr val="FFC000"/>
                </a:solidFill>
                <a:latin typeface="AppleStorm" panose="02000603000000000000" pitchFamily="50" charset="0"/>
              </a:rPr>
            </a:br>
            <a:r>
              <a:rPr lang="en-GB" sz="4051" b="1" i="1" dirty="0">
                <a:solidFill>
                  <a:srgbClr val="FFC000"/>
                </a:solidFill>
                <a:latin typeface="AppleStorm" panose="02000603000000000000" pitchFamily="50" charset="0"/>
              </a:rPr>
              <a:t>FOR A DEMO</a:t>
            </a:r>
          </a:p>
        </p:txBody>
      </p:sp>
    </p:spTree>
    <p:extLst>
      <p:ext uri="{BB962C8B-B14F-4D97-AF65-F5344CB8AC3E}">
        <p14:creationId xmlns:p14="http://schemas.microsoft.com/office/powerpoint/2010/main" val="214282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2148052" y="222097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sz="405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Questions?</a:t>
            </a:r>
            <a:endParaRPr lang="en-US" b="1" i="1" dirty="0">
              <a:solidFill>
                <a:srgbClr val="00B0F0"/>
              </a:solidFill>
              <a:latin typeface="AppleStorm" panose="02000603000000000000" pitchFamily="5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58519" y="3703115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562" y="2137671"/>
            <a:ext cx="2168852" cy="3093953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20179" y="2434203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124897" y="213251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717215" y="2434203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327216" y="213766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849733" y="2461664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98071" y="218653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101715" y="2411491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FFFF0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016535" y="3684646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149120" y="3753121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254405" y="380294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438412" y="4077241"/>
            <a:ext cx="1022156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FF000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557894" y="4104879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92D050"/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690099" y="4148298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chemeClr val="accent4">
                    <a:lumMod val="75000"/>
                  </a:schemeClr>
                </a:solidFill>
                <a:latin typeface="AppleStorm" panose="02000603000000000000" pitchFamily="50" charset="0"/>
              </a:rPr>
              <a:t>?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942081" y="3914453"/>
            <a:ext cx="1134421" cy="2182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14929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7457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279576" y="299914"/>
            <a:ext cx="6172106" cy="85723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500" b="0" i="0" kern="1200">
                <a:solidFill>
                  <a:srgbClr val="19405F"/>
                </a:solidFill>
                <a:latin typeface="Source Sans Pro Light"/>
                <a:ea typeface="+mj-ea"/>
                <a:cs typeface="Source Sans Pro Light"/>
              </a:defRPr>
            </a:lvl1pPr>
          </a:lstStyle>
          <a:p>
            <a:r>
              <a:rPr lang="en-US" sz="4951" b="1" i="1" dirty="0">
                <a:solidFill>
                  <a:schemeClr val="accent1"/>
                </a:solidFill>
                <a:latin typeface="AppleStorm" panose="02000603000000000000" pitchFamily="50" charset="0"/>
                <a:cs typeface="+mj-cs"/>
              </a:rPr>
              <a:t>What is Pester?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91544" y="1731790"/>
            <a:ext cx="7488832" cy="339442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30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26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22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18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16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7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Test Runner for PowerShell </a:t>
            </a:r>
          </a:p>
          <a:p>
            <a:pPr>
              <a:lnSpc>
                <a:spcPct val="150000"/>
              </a:lnSpc>
            </a:pPr>
            <a:r>
              <a:rPr lang="en-US" sz="27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A Unit Testing Framework</a:t>
            </a:r>
          </a:p>
          <a:p>
            <a:pPr>
              <a:lnSpc>
                <a:spcPct val="150000"/>
              </a:lnSpc>
            </a:pPr>
            <a:r>
              <a:rPr lang="en-US" sz="27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An Infrastructure Testing Framework</a:t>
            </a:r>
            <a:endParaRPr lang="en-US" sz="2383" dirty="0"/>
          </a:p>
          <a:p>
            <a:pPr>
              <a:lnSpc>
                <a:spcPct val="150000"/>
              </a:lnSpc>
            </a:pPr>
            <a:r>
              <a:rPr lang="en-US" sz="27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https://github.com/pester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517B54-5E4E-4370-B221-78FD0F5A6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636" y="5227225"/>
            <a:ext cx="4183282" cy="164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35360" y="858008"/>
            <a:ext cx="11593288" cy="5826302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2000" b="1" i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ppleStorm" panose="02000603000000000000" pitchFamily="50" charset="0"/>
              </a:rPr>
              <a:t>Writing Pester Tests for one SQL instance is easy</a:t>
            </a:r>
          </a:p>
          <a:p>
            <a:pPr>
              <a:lnSpc>
                <a:spcPct val="120000"/>
              </a:lnSpc>
            </a:pPr>
            <a:endParaRPr lang="en-US" sz="2000" b="1" i="1" dirty="0">
              <a:solidFill>
                <a:schemeClr val="accent5">
                  <a:lumMod val="20000"/>
                  <a:lumOff val="80000"/>
                </a:schemeClr>
              </a:solidFill>
              <a:latin typeface="AppleStorm" panose="02000603000000000000" pitchFamily="50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2000" b="1" i="1" dirty="0">
              <a:solidFill>
                <a:schemeClr val="accent5">
                  <a:lumMod val="20000"/>
                  <a:lumOff val="80000"/>
                </a:schemeClr>
              </a:solidFill>
              <a:latin typeface="AppleStorm" panose="02000603000000000000" pitchFamily="50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2000" b="1" i="1" dirty="0">
              <a:solidFill>
                <a:schemeClr val="accent5">
                  <a:lumMod val="20000"/>
                  <a:lumOff val="80000"/>
                </a:schemeClr>
              </a:solidFill>
              <a:latin typeface="AppleStorm" panose="02000603000000000000" pitchFamily="50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2000" b="1" i="1" dirty="0">
              <a:solidFill>
                <a:schemeClr val="accent5">
                  <a:lumMod val="20000"/>
                  <a:lumOff val="80000"/>
                </a:schemeClr>
              </a:solidFill>
              <a:latin typeface="AppleStorm" panose="02000603000000000000" pitchFamily="50" charset="0"/>
            </a:endParaRPr>
          </a:p>
          <a:p>
            <a:pPr>
              <a:lnSpc>
                <a:spcPct val="120000"/>
              </a:lnSpc>
            </a:pPr>
            <a:r>
              <a:rPr lang="en-US" sz="2000" b="1" i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ppleStorm" panose="02000603000000000000" pitchFamily="50" charset="0"/>
              </a:rPr>
              <a:t>Writing slightly different Pester Tests for slightly different instances is copy and paste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000" b="1" i="1" dirty="0">
              <a:solidFill>
                <a:schemeClr val="accent5">
                  <a:lumMod val="20000"/>
                  <a:lumOff val="80000"/>
                </a:schemeClr>
              </a:solidFill>
              <a:latin typeface="AppleStorm" panose="02000603000000000000" pitchFamily="50" charset="0"/>
            </a:endParaRPr>
          </a:p>
          <a:p>
            <a:pPr>
              <a:lnSpc>
                <a:spcPct val="120000"/>
              </a:lnSpc>
            </a:pPr>
            <a:endParaRPr lang="en-US" sz="2000" b="1" i="1" dirty="0">
              <a:solidFill>
                <a:schemeClr val="accent5">
                  <a:lumMod val="20000"/>
                  <a:lumOff val="80000"/>
                </a:schemeClr>
              </a:solidFill>
              <a:latin typeface="AppleStorm" panose="02000603000000000000" pitchFamily="50" charset="0"/>
            </a:endParaRPr>
          </a:p>
          <a:p>
            <a:pPr>
              <a:lnSpc>
                <a:spcPct val="120000"/>
              </a:lnSpc>
            </a:pPr>
            <a:endParaRPr lang="en-US" sz="2000" b="1" i="1" dirty="0">
              <a:solidFill>
                <a:schemeClr val="accent5">
                  <a:lumMod val="20000"/>
                  <a:lumOff val="80000"/>
                </a:schemeClr>
              </a:solidFill>
              <a:latin typeface="AppleStorm" panose="02000603000000000000" pitchFamily="50" charset="0"/>
            </a:endParaRPr>
          </a:p>
          <a:p>
            <a:pPr>
              <a:lnSpc>
                <a:spcPct val="120000"/>
              </a:lnSpc>
            </a:pPr>
            <a:r>
              <a:rPr lang="en-US" sz="2000" b="1" i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ppleStorm" panose="02000603000000000000" pitchFamily="50" charset="0"/>
              </a:rPr>
              <a:t>It is possible to parameterize Pester tests (but not so easy to say!)</a:t>
            </a:r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 lvl="2">
              <a:lnSpc>
                <a:spcPct val="120000"/>
              </a:lnSpc>
            </a:pPr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5560" y="173690"/>
            <a:ext cx="8229600" cy="612956"/>
          </a:xfrm>
        </p:spPr>
        <p:txBody>
          <a:bodyPr>
            <a:noAutofit/>
          </a:bodyPr>
          <a:lstStyle/>
          <a:p>
            <a:r>
              <a:rPr lang="en-US" sz="4501" b="1" i="1" dirty="0">
                <a:solidFill>
                  <a:srgbClr val="0070C0"/>
                </a:solidFill>
                <a:latin typeface="AppleStorm" panose="02000603000000000000" pitchFamily="50" charset="0"/>
              </a:rPr>
              <a:t>Pester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FD0857-9E32-4C06-ABD4-C35EDE70A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8223" y="3739602"/>
            <a:ext cx="5255553" cy="89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8FB307-2A6A-41A1-9314-7ADDA5E6A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2811" y="1696196"/>
            <a:ext cx="5258385" cy="9265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73906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3723E6-9421-45DB-ABE0-5919BBB9EC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0519" y="1914426"/>
            <a:ext cx="1751290" cy="2767892"/>
          </a:xfrm>
          <a:prstGeom prst="rect">
            <a:avLst/>
          </a:prstGeom>
        </p:spPr>
      </p:pic>
      <p:sp>
        <p:nvSpPr>
          <p:cNvPr id="8" name="Title 6">
            <a:extLst>
              <a:ext uri="{FF2B5EF4-FFF2-40B4-BE49-F238E27FC236}">
                <a16:creationId xmlns:a16="http://schemas.microsoft.com/office/drawing/2014/main" id="{CA3567D2-BF36-4D82-84A5-52DA0D96D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6356" y="3075673"/>
            <a:ext cx="5795995" cy="706657"/>
          </a:xfrm>
        </p:spPr>
        <p:txBody>
          <a:bodyPr/>
          <a:lstStyle/>
          <a:p>
            <a:r>
              <a:rPr lang="en-US" sz="4951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Challenges &amp; Goals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8432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623392" y="1268760"/>
            <a:ext cx="11305256" cy="4824536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20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We wanted to be able to check a SQL environment like Production, UAT,  DEV – </a:t>
            </a:r>
            <a:r>
              <a:rPr lang="en-US" sz="2000" b="1" i="1" dirty="0">
                <a:solidFill>
                  <a:srgbClr val="FF0000"/>
                </a:solidFill>
                <a:latin typeface="AppleStorm" panose="02000603000000000000" pitchFamily="50" charset="0"/>
              </a:rPr>
              <a:t>horizontal</a:t>
            </a:r>
          </a:p>
          <a:p>
            <a:pPr>
              <a:lnSpc>
                <a:spcPct val="120000"/>
              </a:lnSpc>
            </a:pPr>
            <a:endParaRPr lang="en-US" sz="2000" b="1" i="1" dirty="0">
              <a:solidFill>
                <a:srgbClr val="FF0000"/>
              </a:solidFill>
              <a:latin typeface="AppleStorm" panose="02000603000000000000" pitchFamily="50" charset="0"/>
            </a:endParaRPr>
          </a:p>
          <a:p>
            <a:pPr>
              <a:lnSpc>
                <a:spcPct val="120000"/>
              </a:lnSpc>
            </a:pPr>
            <a:endParaRPr lang="en-US" sz="2000" b="1" i="1" dirty="0">
              <a:solidFill>
                <a:srgbClr val="FF0000"/>
              </a:solidFill>
              <a:latin typeface="AppleStorm" panose="02000603000000000000" pitchFamily="50" charset="0"/>
            </a:endParaRPr>
          </a:p>
          <a:p>
            <a:pPr>
              <a:lnSpc>
                <a:spcPct val="120000"/>
              </a:lnSpc>
            </a:pPr>
            <a:r>
              <a:rPr lang="en-US" sz="20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We wanted to be able to check all the </a:t>
            </a:r>
            <a:br>
              <a:rPr lang="en-US" sz="2000" b="1" i="1" dirty="0">
                <a:solidFill>
                  <a:schemeClr val="tx1"/>
                </a:solidFill>
                <a:latin typeface="AppleStorm" panose="02000603000000000000" pitchFamily="50" charset="0"/>
              </a:rPr>
            </a:br>
            <a:r>
              <a:rPr lang="en-US" sz="20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SQL Environments for </a:t>
            </a:r>
            <a:br>
              <a:rPr lang="en-US" sz="2000" b="1" i="1" dirty="0">
                <a:solidFill>
                  <a:schemeClr val="tx1"/>
                </a:solidFill>
                <a:latin typeface="AppleStorm" panose="02000603000000000000" pitchFamily="50" charset="0"/>
              </a:rPr>
            </a:br>
            <a:r>
              <a:rPr lang="en-US" sz="20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a whole application – </a:t>
            </a:r>
            <a:r>
              <a:rPr lang="en-US" sz="2000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vertical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000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2000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2000" b="1" i="1" dirty="0">
              <a:solidFill>
                <a:srgbClr val="00B050"/>
              </a:solidFill>
              <a:latin typeface="AppleStorm" panose="02000603000000000000" pitchFamily="50" charset="0"/>
            </a:endParaRPr>
          </a:p>
          <a:p>
            <a:pPr>
              <a:lnSpc>
                <a:spcPct val="120000"/>
              </a:lnSpc>
            </a:pPr>
            <a:r>
              <a:rPr lang="en-US" sz="20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We wanted to be able to check the SQL estate for a solution or system – </a:t>
            </a:r>
            <a:r>
              <a:rPr lang="en-US" sz="2000" b="1" i="1" dirty="0">
                <a:solidFill>
                  <a:srgbClr val="7030A0"/>
                </a:solidFill>
                <a:latin typeface="AppleStorm" panose="02000603000000000000" pitchFamily="50" charset="0"/>
              </a:rPr>
              <a:t>block</a:t>
            </a:r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 lvl="2">
              <a:lnSpc>
                <a:spcPct val="120000"/>
              </a:lnSpc>
            </a:pPr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3217" y="278176"/>
            <a:ext cx="8345566" cy="765771"/>
          </a:xfrm>
        </p:spPr>
        <p:txBody>
          <a:bodyPr>
            <a:noAutofit/>
          </a:bodyPr>
          <a:lstStyle/>
          <a:p>
            <a:r>
              <a:rPr lang="en-US" sz="4501" b="1" i="1" dirty="0">
                <a:solidFill>
                  <a:srgbClr val="00B0F0"/>
                </a:solidFill>
                <a:latin typeface="AppleStorm" panose="02000603000000000000" pitchFamily="50" charset="0"/>
              </a:rPr>
              <a:t>Main Challenge - Configuration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DEB027-A3D8-4824-98D1-94034E381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2224" y="2060848"/>
            <a:ext cx="3211769" cy="240787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CD38A1-BA2A-4E6F-9FAD-95B774BE1F4D}"/>
              </a:ext>
            </a:extLst>
          </p:cNvPr>
          <p:cNvSpPr/>
          <p:nvPr/>
        </p:nvSpPr>
        <p:spPr>
          <a:xfrm>
            <a:off x="8112224" y="2060848"/>
            <a:ext cx="3296524" cy="773430"/>
          </a:xfrm>
          <a:prstGeom prst="rect">
            <a:avLst/>
          </a:prstGeom>
          <a:noFill/>
          <a:ln w="730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0E889-AD7A-4265-892F-329E07041F71}"/>
              </a:ext>
            </a:extLst>
          </p:cNvPr>
          <p:cNvSpPr/>
          <p:nvPr/>
        </p:nvSpPr>
        <p:spPr>
          <a:xfrm>
            <a:off x="10755821" y="2060848"/>
            <a:ext cx="568172" cy="2407874"/>
          </a:xfrm>
          <a:prstGeom prst="rect">
            <a:avLst/>
          </a:prstGeom>
          <a:noFill/>
          <a:ln w="730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383A4A-FC88-4266-87DF-4A7A720BEC7D}"/>
              </a:ext>
            </a:extLst>
          </p:cNvPr>
          <p:cNvSpPr/>
          <p:nvPr/>
        </p:nvSpPr>
        <p:spPr>
          <a:xfrm>
            <a:off x="8819133" y="2132856"/>
            <a:ext cx="1298505" cy="1627383"/>
          </a:xfrm>
          <a:prstGeom prst="rect">
            <a:avLst/>
          </a:prstGeom>
          <a:noFill/>
          <a:ln w="7302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15933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551384" y="1589905"/>
            <a:ext cx="8242300" cy="3678189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endParaRPr lang="en-US" sz="1200" dirty="0"/>
          </a:p>
          <a:p>
            <a:pPr>
              <a:lnSpc>
                <a:spcPct val="120000"/>
              </a:lnSpc>
            </a:pPr>
            <a:r>
              <a:rPr lang="en-US" sz="32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DBAs may need output instantly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6108" y="-105717"/>
            <a:ext cx="6859785" cy="1020762"/>
          </a:xfrm>
        </p:spPr>
        <p:txBody>
          <a:bodyPr>
            <a:normAutofit/>
          </a:bodyPr>
          <a:lstStyle/>
          <a:p>
            <a:r>
              <a:rPr lang="en-US" sz="450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Challenge -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93C88B-2651-487C-A11E-413D692C24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237" y="915044"/>
            <a:ext cx="5131764" cy="594295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9544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91344" y="764705"/>
            <a:ext cx="11809312" cy="3678189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sz="24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DBAs may want to automate and integrate with other solutions (DevOps, Daily Checks, Incident Response, Maintenance Windows) </a:t>
            </a:r>
            <a:br>
              <a:rPr lang="en-US" dirty="0"/>
            </a:br>
            <a:endParaRPr lang="en-US" dirty="0"/>
          </a:p>
          <a:p>
            <a:pPr>
              <a:lnSpc>
                <a:spcPct val="120000"/>
              </a:lnSpc>
            </a:pPr>
            <a:endParaRPr lang="en-US" sz="1200" dirty="0"/>
          </a:p>
          <a:p>
            <a:pPr>
              <a:lnSpc>
                <a:spcPct val="120000"/>
              </a:lnSpc>
            </a:pPr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2AA631-0DE0-4E4D-9C60-F3BCD5681E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529" y="2102634"/>
            <a:ext cx="8076941" cy="468052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1358D24-7A5A-4B90-9D01-A70BFE984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108" y="260649"/>
            <a:ext cx="6859785" cy="765771"/>
          </a:xfrm>
        </p:spPr>
        <p:txBody>
          <a:bodyPr>
            <a:normAutofit/>
          </a:bodyPr>
          <a:lstStyle/>
          <a:p>
            <a:r>
              <a:rPr lang="en-US" sz="450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Challenge - Output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2751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925904" y="981589"/>
            <a:ext cx="8291246" cy="3678189"/>
          </a:xfrm>
        </p:spPr>
        <p:txBody>
          <a:bodyPr/>
          <a:lstStyle/>
          <a:p>
            <a:pPr marL="0" indent="0">
              <a:lnSpc>
                <a:spcPct val="120000"/>
              </a:lnSpc>
              <a:buNone/>
            </a:pPr>
            <a:endParaRPr lang="en-US" sz="1200" dirty="0"/>
          </a:p>
          <a:p>
            <a:pPr>
              <a:lnSpc>
                <a:spcPct val="120000"/>
              </a:lnSpc>
            </a:pPr>
            <a:r>
              <a:rPr lang="en-US" sz="2400" b="1" i="1" dirty="0">
                <a:solidFill>
                  <a:schemeClr val="tx1"/>
                </a:solidFill>
                <a:latin typeface="AppleStorm" panose="02000603000000000000" pitchFamily="50" charset="0"/>
              </a:rPr>
              <a:t>Management want output they understand</a:t>
            </a:r>
            <a:endParaRPr lang="en-US" sz="2400" dirty="0"/>
          </a:p>
        </p:txBody>
      </p:sp>
      <p:pic>
        <p:nvPicPr>
          <p:cNvPr id="9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B9E9094-EB47-4092-A9BA-19081136B7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783" y="1962901"/>
            <a:ext cx="9533488" cy="389929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C223FD1-1F2D-4F6E-8E10-9597F971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710" y="215818"/>
            <a:ext cx="6859785" cy="765771"/>
          </a:xfrm>
        </p:spPr>
        <p:txBody>
          <a:bodyPr>
            <a:normAutofit/>
          </a:bodyPr>
          <a:lstStyle/>
          <a:p>
            <a:r>
              <a:rPr lang="en-US" sz="4501" b="1" i="1" dirty="0">
                <a:solidFill>
                  <a:srgbClr val="00B050"/>
                </a:solidFill>
                <a:latin typeface="AppleStorm" panose="02000603000000000000" pitchFamily="50" charset="0"/>
              </a:rPr>
              <a:t>Challenge - Output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CB085B-D91C-4905-8F4E-97A776D38402}"/>
              </a:ext>
            </a:extLst>
          </p:cNvPr>
          <p:cNvSpPr/>
          <p:nvPr/>
        </p:nvSpPr>
        <p:spPr>
          <a:xfrm>
            <a:off x="2207568" y="6068991"/>
            <a:ext cx="3379451" cy="3312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350" b="1" i="1" dirty="0">
                <a:latin typeface="AppleStorm" panose="02000603000000000000" pitchFamily="50" charset="0"/>
              </a:rPr>
              <a:t>– (and with pretty interactive pictures !)</a:t>
            </a:r>
            <a:endParaRPr lang="en-US" sz="900" b="1" i="1" dirty="0">
              <a:latin typeface="AppleStorm" panose="02000603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73065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111cbac4-41aa-4ff5-a5e7-7c80fdc7a1fb&quot;,&quot;TimeStamp&quot;:&quot;2018-04-22T20:53:48.1958269+01:00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7710b3b7-f450-40f6-b8e3-54ece149b0b5&quot;,&quot;TimeStamp&quot;:&quot;2018-04-22T20:53:48.1948258+01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c363bf2-5b45-466b-878f-3d04a29d6043&quot;,&quot;TimeStamp&quot;:&quot;2018-04-22T20:53:48.1958269+01:00&quot;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a1f32860-6fe7-4a76-8c4d-d0c27d247250&quot;,&quot;TimeStamp&quot;:&quot;2018-04-22T20:53:48.1958269+01:00&quot;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d41ca9f8-a388-4c37-9ae7-bb3980008f1c&quot;,&quot;TimeStamp&quot;:&quot;2018-04-22T20:53:48.1958269+01:00&quot;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355c78a-38b1-448d-a783-e8253ab0c306&quot;,&quot;TimeStamp&quot;:&quot;2018-04-22T20:53:48.1958269+01:00&quot;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7f5d206-773b-48c8-a880-fb7e78b41219&quot;,&quot;TimeStamp&quot;:&quot;2018-04-22T20:53:48.1958269+01:00&quot;}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199</TotalTime>
  <Words>628</Words>
  <Application>Microsoft Office PowerPoint</Application>
  <PresentationFormat>Widescreen</PresentationFormat>
  <Paragraphs>161</Paragraphs>
  <Slides>23</Slides>
  <Notes>19</Notes>
  <HiddenSlides>1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41" baseType="lpstr">
      <vt:lpstr>AppleStorm</vt:lpstr>
      <vt:lpstr>-apple-system</vt:lpstr>
      <vt:lpstr>Arial</vt:lpstr>
      <vt:lpstr>Consolas</vt:lpstr>
      <vt:lpstr>Corbel</vt:lpstr>
      <vt:lpstr>Gotham Book</vt:lpstr>
      <vt:lpstr>Gotham Light</vt:lpstr>
      <vt:lpstr>Gotham Medium</vt:lpstr>
      <vt:lpstr>Lucida Console</vt:lpstr>
      <vt:lpstr>Roboto Black</vt:lpstr>
      <vt:lpstr>Roboto Condensed</vt:lpstr>
      <vt:lpstr>Segoe UI</vt:lpstr>
      <vt:lpstr>Segoe UI Light</vt:lpstr>
      <vt:lpstr>Segoe UI Semilight</vt:lpstr>
      <vt:lpstr>Source Sans Pro</vt:lpstr>
      <vt:lpstr>Source Sans Pro Light</vt:lpstr>
      <vt:lpstr>Ubuntu Mono</vt:lpstr>
      <vt:lpstr>Chalkboard 16x9</vt:lpstr>
      <vt:lpstr>PowerPoint Presentation</vt:lpstr>
      <vt:lpstr>PowerPoint Presentation</vt:lpstr>
      <vt:lpstr>PowerPoint Presentation</vt:lpstr>
      <vt:lpstr>Pester</vt:lpstr>
      <vt:lpstr>Challenges &amp; Goals</vt:lpstr>
      <vt:lpstr>Main Challenge - Configuration</vt:lpstr>
      <vt:lpstr>Challenge - Output</vt:lpstr>
      <vt:lpstr>Challenge - Output</vt:lpstr>
      <vt:lpstr>Challenge - Output</vt:lpstr>
      <vt:lpstr>Our Goal</vt:lpstr>
      <vt:lpstr>dbachecks</vt:lpstr>
      <vt:lpstr>System Requirements</vt:lpstr>
      <vt:lpstr>Install is easy</vt:lpstr>
      <vt:lpstr>Need an offline install?</vt:lpstr>
      <vt:lpstr>Get-DbcCheck - What Checks Are Available?</vt:lpstr>
      <vt:lpstr>Get-DbcConfig - What Configs Are Available?</vt:lpstr>
      <vt:lpstr>Invoke-DbcCheck – Run A Check</vt:lpstr>
      <vt:lpstr>Set-DbcConfig – Config a Check</vt:lpstr>
      <vt:lpstr>Export-DbcConfig/Import-DbcConfig</vt:lpstr>
      <vt:lpstr>Start-DbcPowerBi</vt:lpstr>
      <vt:lpstr>Start-DbcPowerBi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Rob Sewell</dc:creator>
  <cp:lastModifiedBy>Rob Sewell</cp:lastModifiedBy>
  <cp:revision>1</cp:revision>
  <dcterms:created xsi:type="dcterms:W3CDTF">2018-05-10T09:04:51Z</dcterms:created>
  <dcterms:modified xsi:type="dcterms:W3CDTF">2018-06-13T08:23:38Z</dcterms:modified>
</cp:coreProperties>
</file>

<file path=docProps/thumbnail.jpeg>
</file>